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xml" ContentType="application/xml"/>
  <Override PartName="/ppt/presentation.xml" ContentType="application/vnd.ms-powerpoint.presentation.macroEnabled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70" r:id="rId2"/>
    <p:sldId id="1093" r:id="rId3"/>
    <p:sldId id="1168" r:id="rId4"/>
    <p:sldId id="1173" r:id="rId5"/>
    <p:sldId id="1190" r:id="rId6"/>
    <p:sldId id="1162" r:id="rId7"/>
    <p:sldId id="1079" r:id="rId8"/>
    <p:sldId id="258" r:id="rId9"/>
    <p:sldId id="257" r:id="rId10"/>
    <p:sldId id="263" r:id="rId11"/>
    <p:sldId id="1164" r:id="rId12"/>
    <p:sldId id="1163" r:id="rId13"/>
    <p:sldId id="264" r:id="rId14"/>
    <p:sldId id="1153" r:id="rId15"/>
    <p:sldId id="1158" r:id="rId16"/>
    <p:sldId id="1195" r:id="rId17"/>
    <p:sldId id="1169" r:id="rId18"/>
    <p:sldId id="1170" r:id="rId19"/>
    <p:sldId id="334" r:id="rId20"/>
    <p:sldId id="1165" r:id="rId21"/>
    <p:sldId id="1166" r:id="rId22"/>
    <p:sldId id="1196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4176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63" autoAdjust="0"/>
    <p:restoredTop sz="94660"/>
  </p:normalViewPr>
  <p:slideViewPr>
    <p:cSldViewPr>
      <p:cViewPr varScale="1">
        <p:scale>
          <a:sx n="85" d="100"/>
          <a:sy n="85" d="100"/>
        </p:scale>
        <p:origin x="84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lan\Desktop\Presentations%202019\LBNLKu040wadditionaldata%20(Autosaved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lan\Desktop\Presentations%202019\LBNLKu040wadditionaldata%20(Autosaved)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lan\Desktop\Presentations%202019\LBNLKu040wadditionaldata%20(Autosaved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elan\Desktop\Presentations%202019\LBNLKu040wadditionaldata%20(Autosaved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192596678688388"/>
          <c:y val="3.1064329538425531E-2"/>
          <c:w val="0.83709834356164137"/>
          <c:h val="0.83626581908153197"/>
        </c:manualLayout>
      </c:layout>
      <c:scatterChart>
        <c:scatterStyle val="lineMarker"/>
        <c:varyColors val="0"/>
        <c:ser>
          <c:idx val="2"/>
          <c:order val="0"/>
          <c:tx>
            <c:v>Design</c:v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0070C0"/>
              </a:solidFill>
              <a:ln>
                <a:noFill/>
              </a:ln>
            </c:spPr>
          </c:marker>
          <c:xVal>
            <c:numRef>
              <c:f>[2]Sheet1!$Z$6:$Z$15</c:f>
              <c:numCache>
                <c:formatCode>General</c:formatCode>
                <c:ptCount val="10"/>
                <c:pt idx="0">
                  <c:v>7.0000000000000007E-2</c:v>
                </c:pt>
                <c:pt idx="1">
                  <c:v>0.874</c:v>
                </c:pt>
                <c:pt idx="2">
                  <c:v>0.874</c:v>
                </c:pt>
                <c:pt idx="3">
                  <c:v>0.874</c:v>
                </c:pt>
                <c:pt idx="4">
                  <c:v>1.8</c:v>
                </c:pt>
                <c:pt idx="5">
                  <c:v>1.8</c:v>
                </c:pt>
                <c:pt idx="6">
                  <c:v>1.8</c:v>
                </c:pt>
                <c:pt idx="7">
                  <c:v>5.7</c:v>
                </c:pt>
                <c:pt idx="8">
                  <c:v>5.7</c:v>
                </c:pt>
                <c:pt idx="9">
                  <c:v>5.7</c:v>
                </c:pt>
              </c:numCache>
            </c:numRef>
          </c:xVal>
          <c:yVal>
            <c:numRef>
              <c:f>[2]Sheet1!$Y$6:$Y$15</c:f>
              <c:numCache>
                <c:formatCode>General</c:formatCode>
                <c:ptCount val="10"/>
                <c:pt idx="0">
                  <c:v>5.5936232694728012E-9</c:v>
                </c:pt>
                <c:pt idx="1">
                  <c:v>1.0227514442484865E-6</c:v>
                </c:pt>
                <c:pt idx="2">
                  <c:v>2.7312916653876461E-6</c:v>
                </c:pt>
                <c:pt idx="3">
                  <c:v>1.9205461198965791E-6</c:v>
                </c:pt>
                <c:pt idx="4">
                  <c:v>1.1318721684258353E-5</c:v>
                </c:pt>
                <c:pt idx="5">
                  <c:v>1.7586315206211071E-5</c:v>
                </c:pt>
                <c:pt idx="6">
                  <c:v>9.2357033992402877E-6</c:v>
                </c:pt>
                <c:pt idx="7">
                  <c:v>8.6447004824640952E-5</c:v>
                </c:pt>
                <c:pt idx="8">
                  <c:v>1.098281180051117E-4</c:v>
                </c:pt>
                <c:pt idx="9">
                  <c:v>5.4861323947330253E-5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756-4209-840B-B6B7F127DC69}"/>
            </c:ext>
          </c:extLst>
        </c:ser>
        <c:ser>
          <c:idx val="3"/>
          <c:order val="1"/>
          <c:tx>
            <c:v>Essential bit - Design</c:v>
          </c:tx>
          <c:spPr>
            <a:ln w="12700">
              <a:solidFill>
                <a:schemeClr val="tx1"/>
              </a:solidFill>
            </a:ln>
          </c:spPr>
          <c:xVal>
            <c:numRef>
              <c:f>NewCounterGraph!$K$2:$K$21</c:f>
              <c:numCache>
                <c:formatCode>General</c:formatCode>
                <c:ptCount val="20"/>
                <c:pt idx="0">
                  <c:v>7.0000000000000007E-2</c:v>
                </c:pt>
                <c:pt idx="1">
                  <c:v>0.874</c:v>
                </c:pt>
                <c:pt idx="2">
                  <c:v>1.1599999999999999</c:v>
                </c:pt>
                <c:pt idx="3">
                  <c:v>1.1599999999999999</c:v>
                </c:pt>
                <c:pt idx="4">
                  <c:v>1.1599999999999999</c:v>
                </c:pt>
                <c:pt idx="5">
                  <c:v>1.1599999999999999</c:v>
                </c:pt>
                <c:pt idx="6">
                  <c:v>1.1599999999999999</c:v>
                </c:pt>
                <c:pt idx="7">
                  <c:v>1.1599999999999999</c:v>
                </c:pt>
                <c:pt idx="8">
                  <c:v>1.1599999999999999</c:v>
                </c:pt>
                <c:pt idx="9">
                  <c:v>1.54</c:v>
                </c:pt>
                <c:pt idx="10">
                  <c:v>1.54</c:v>
                </c:pt>
                <c:pt idx="11">
                  <c:v>1.54</c:v>
                </c:pt>
                <c:pt idx="12">
                  <c:v>2.39</c:v>
                </c:pt>
                <c:pt idx="13">
                  <c:v>2.39</c:v>
                </c:pt>
                <c:pt idx="14">
                  <c:v>4.3499999999999996</c:v>
                </c:pt>
                <c:pt idx="15">
                  <c:v>4.3499999999999996</c:v>
                </c:pt>
                <c:pt idx="16">
                  <c:v>4.3499999999999996</c:v>
                </c:pt>
                <c:pt idx="17">
                  <c:v>7.27</c:v>
                </c:pt>
                <c:pt idx="18">
                  <c:v>7.27</c:v>
                </c:pt>
                <c:pt idx="19">
                  <c:v>10.9</c:v>
                </c:pt>
              </c:numCache>
            </c:numRef>
          </c:xVal>
          <c:yVal>
            <c:numRef>
              <c:f>NewCounterGraph!$Q$2:$Q$21</c:f>
              <c:numCache>
                <c:formatCode>0.00E+00</c:formatCode>
                <c:ptCount val="20"/>
                <c:pt idx="0">
                  <c:v>2.0037585893662396E-8</c:v>
                </c:pt>
                <c:pt idx="1">
                  <c:v>1.3530711634723369E-5</c:v>
                </c:pt>
                <c:pt idx="2">
                  <c:v>2.5249214155516242E-5</c:v>
                </c:pt>
                <c:pt idx="3">
                  <c:v>2.5249214155516242E-5</c:v>
                </c:pt>
                <c:pt idx="4">
                  <c:v>2.5249214155516242E-5</c:v>
                </c:pt>
                <c:pt idx="5">
                  <c:v>2.5249214155516242E-5</c:v>
                </c:pt>
                <c:pt idx="6">
                  <c:v>2.5249214155516242E-5</c:v>
                </c:pt>
                <c:pt idx="7">
                  <c:v>2.5249214155516242E-5</c:v>
                </c:pt>
                <c:pt idx="8">
                  <c:v>2.5249214155516242E-5</c:v>
                </c:pt>
                <c:pt idx="9">
                  <c:v>4.6008391206247E-5</c:v>
                </c:pt>
                <c:pt idx="10">
                  <c:v>4.6008391206247E-5</c:v>
                </c:pt>
                <c:pt idx="11">
                  <c:v>4.6008391206247E-5</c:v>
                </c:pt>
                <c:pt idx="12">
                  <c:v>1.091234316052721E-4</c:v>
                </c:pt>
                <c:pt idx="13">
                  <c:v>1.091234316052721E-4</c:v>
                </c:pt>
                <c:pt idx="14">
                  <c:v>2.7368332541928889E-4</c:v>
                </c:pt>
                <c:pt idx="15">
                  <c:v>2.7368332541928889E-4</c:v>
                </c:pt>
                <c:pt idx="16">
                  <c:v>2.7368332541928889E-4</c:v>
                </c:pt>
                <c:pt idx="17">
                  <c:v>3.8712466601651042E-4</c:v>
                </c:pt>
                <c:pt idx="18">
                  <c:v>3.8712466601651042E-4</c:v>
                </c:pt>
                <c:pt idx="19">
                  <c:v>3.9987837757218955E-4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756-4209-840B-B6B7F127DC69}"/>
            </c:ext>
          </c:extLst>
        </c:ser>
        <c:ser>
          <c:idx val="1"/>
          <c:order val="2"/>
          <c:tx>
            <c:v>Configuration-Device</c:v>
          </c:tx>
          <c:spPr>
            <a:ln w="28575">
              <a:solidFill>
                <a:schemeClr val="tx1"/>
              </a:solidFill>
            </a:ln>
          </c:spPr>
          <c:xVal>
            <c:numRef>
              <c:f>Sheet10!$D$2:$D$13</c:f>
              <c:numCache>
                <c:formatCode>General</c:formatCode>
                <c:ptCount val="12"/>
                <c:pt idx="0">
                  <c:v>7.0000000000000007E-2</c:v>
                </c:pt>
                <c:pt idx="1">
                  <c:v>0.872</c:v>
                </c:pt>
                <c:pt idx="2">
                  <c:v>1.1599999999999999</c:v>
                </c:pt>
                <c:pt idx="3">
                  <c:v>1.54</c:v>
                </c:pt>
                <c:pt idx="4">
                  <c:v>1.8</c:v>
                </c:pt>
                <c:pt idx="5">
                  <c:v>2.39</c:v>
                </c:pt>
                <c:pt idx="6">
                  <c:v>4.3499999999999996</c:v>
                </c:pt>
                <c:pt idx="7">
                  <c:v>7.27</c:v>
                </c:pt>
                <c:pt idx="8">
                  <c:v>10.9</c:v>
                </c:pt>
                <c:pt idx="9">
                  <c:v>11.4</c:v>
                </c:pt>
                <c:pt idx="10">
                  <c:v>20.399999999999999</c:v>
                </c:pt>
                <c:pt idx="11">
                  <c:v>28.9</c:v>
                </c:pt>
              </c:numCache>
            </c:numRef>
          </c:xVal>
          <c:yVal>
            <c:numRef>
              <c:f>Sheet10!$H$2:$H$13</c:f>
              <c:numCache>
                <c:formatCode>0.0000000E+00</c:formatCode>
                <c:ptCount val="12"/>
                <c:pt idx="0">
                  <c:v>9.9999999999999995E-7</c:v>
                </c:pt>
                <c:pt idx="1">
                  <c:v>4.5618884289975068E-3</c:v>
                </c:pt>
                <c:pt idx="2">
                  <c:v>7.1958913198318149E-3</c:v>
                </c:pt>
                <c:pt idx="3">
                  <c:v>1.1193129399785007E-2</c:v>
                </c:pt>
                <c:pt idx="4">
                  <c:v>1.4215966129938085E-2</c:v>
                </c:pt>
                <c:pt idx="5">
                  <c:v>2.1785633741368014E-2</c:v>
                </c:pt>
                <c:pt idx="6">
                  <c:v>5.1641229737067418E-2</c:v>
                </c:pt>
                <c:pt idx="7">
                  <c:v>0.1013378763737174</c:v>
                </c:pt>
                <c:pt idx="8">
                  <c:v>0.15975263202814774</c:v>
                </c:pt>
                <c:pt idx="9">
                  <c:v>0.16702687054337428</c:v>
                </c:pt>
                <c:pt idx="10">
                  <c:v>0.25755823535531336</c:v>
                </c:pt>
                <c:pt idx="11">
                  <c:v>0.28896344210094643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756-4209-840B-B6B7F127DC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654528"/>
        <c:axId val="110655104"/>
      </c:scatterChart>
      <c:valAx>
        <c:axId val="110654528"/>
        <c:scaling>
          <c:orientation val="minMax"/>
          <c:max val="13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LET (MeV</a:t>
                </a:r>
                <a:r>
                  <a:rPr lang="en-U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∙</a:t>
                </a:r>
                <a:r>
                  <a:rPr lang="en-US" sz="1600" dirty="0"/>
                  <a:t>cm</a:t>
                </a:r>
                <a:r>
                  <a:rPr lang="en-US" sz="1600" baseline="30000" dirty="0"/>
                  <a:t>2</a:t>
                </a:r>
                <a:r>
                  <a:rPr lang="en-US" sz="1600" dirty="0"/>
                  <a:t>/mg)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10655104"/>
        <c:crossesAt val="1.0000000000000005E-8"/>
        <c:crossBetween val="midCat"/>
      </c:valAx>
      <c:valAx>
        <c:axId val="110655104"/>
        <c:scaling>
          <c:logBase val="10"/>
          <c:orientation val="minMax"/>
          <c:max val="1"/>
          <c:min val="1.0000000000000005E-8"/>
        </c:scaling>
        <c:delete val="0"/>
        <c:axPos val="l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/>
                  <a:t>SEU Cross-Section (cm</a:t>
                </a:r>
                <a:r>
                  <a:rPr lang="en-US" sz="1600" baseline="30000" dirty="0"/>
                  <a:t>2</a:t>
                </a:r>
                <a:r>
                  <a:rPr lang="en-US" sz="1600" dirty="0"/>
                  <a:t>)</a:t>
                </a:r>
              </a:p>
            </c:rich>
          </c:tx>
          <c:overlay val="0"/>
        </c:title>
        <c:numFmt formatCode="0.0E+00" sourceLinked="0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1065452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70810388483205877"/>
          <c:y val="0.60471249811926375"/>
          <c:w val="0.29189611516794128"/>
          <c:h val="0.18866417573599478"/>
        </c:manualLayout>
      </c:layout>
      <c:overlay val="0"/>
      <c:txPr>
        <a:bodyPr/>
        <a:lstStyle/>
        <a:p>
          <a:pPr>
            <a:defRPr sz="16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949605316189405"/>
          <c:y val="4.0795116748734941E-2"/>
          <c:w val="0.71948253659303818"/>
          <c:h val="0.7934647938460142"/>
        </c:manualLayout>
      </c:layout>
      <c:scatterChart>
        <c:scatterStyle val="lineMarker"/>
        <c:varyColors val="0"/>
        <c:ser>
          <c:idx val="2"/>
          <c:order val="0"/>
          <c:tx>
            <c:v>Counter Array SEF TAMU 2017</c:v>
          </c:tx>
          <c:spPr>
            <a:ln w="28575">
              <a:noFill/>
            </a:ln>
          </c:spPr>
          <c:marker>
            <c:symbol val="circle"/>
            <c:size val="7"/>
            <c:spPr>
              <a:solidFill>
                <a:srgbClr val="0070C0"/>
              </a:solidFill>
              <a:ln>
                <a:noFill/>
              </a:ln>
            </c:spPr>
          </c:marker>
          <c:xVal>
            <c:numRef>
              <c:f>[KUltraScaleAllCounterOut_postprocessing.xlsx]Sheet1!$Z$6:$Z$15</c:f>
              <c:numCache>
                <c:formatCode>General</c:formatCode>
                <c:ptCount val="10"/>
                <c:pt idx="0">
                  <c:v>7.0000000000000007E-2</c:v>
                </c:pt>
                <c:pt idx="1">
                  <c:v>0.874</c:v>
                </c:pt>
                <c:pt idx="2">
                  <c:v>0.874</c:v>
                </c:pt>
                <c:pt idx="3">
                  <c:v>0.874</c:v>
                </c:pt>
                <c:pt idx="4">
                  <c:v>1.8</c:v>
                </c:pt>
                <c:pt idx="5">
                  <c:v>1.8</c:v>
                </c:pt>
                <c:pt idx="6">
                  <c:v>1.8</c:v>
                </c:pt>
                <c:pt idx="7">
                  <c:v>5.7</c:v>
                </c:pt>
                <c:pt idx="8">
                  <c:v>5.7</c:v>
                </c:pt>
                <c:pt idx="9">
                  <c:v>5.7</c:v>
                </c:pt>
              </c:numCache>
            </c:numRef>
          </c:xVal>
          <c:yVal>
            <c:numRef>
              <c:f>[KUltraScaleAllCounterOut_postprocessing.xlsx]Sheet1!$Y$6:$Y$15</c:f>
              <c:numCache>
                <c:formatCode>General</c:formatCode>
                <c:ptCount val="10"/>
                <c:pt idx="0">
                  <c:v>5.5936232694728012E-9</c:v>
                </c:pt>
                <c:pt idx="1">
                  <c:v>1.0227514442484865E-6</c:v>
                </c:pt>
                <c:pt idx="2">
                  <c:v>2.7312916653876461E-6</c:v>
                </c:pt>
                <c:pt idx="3">
                  <c:v>1.9205461198965791E-6</c:v>
                </c:pt>
                <c:pt idx="4">
                  <c:v>1.1318721684258353E-5</c:v>
                </c:pt>
                <c:pt idx="5">
                  <c:v>1.7586315206211071E-5</c:v>
                </c:pt>
                <c:pt idx="6">
                  <c:v>9.2357033992402877E-6</c:v>
                </c:pt>
                <c:pt idx="7">
                  <c:v>8.6447004824640952E-5</c:v>
                </c:pt>
                <c:pt idx="8">
                  <c:v>1.098281180051117E-4</c:v>
                </c:pt>
                <c:pt idx="9">
                  <c:v>5.4861323947330253E-5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2A3-41F6-8B77-007DEAE5AF02}"/>
            </c:ext>
          </c:extLst>
        </c:ser>
        <c:ser>
          <c:idx val="3"/>
          <c:order val="1"/>
          <c:tx>
            <c:v>Essential bit - Design</c:v>
          </c:tx>
          <c:spPr>
            <a:ln w="12700">
              <a:solidFill>
                <a:schemeClr val="tx1"/>
              </a:solidFill>
            </a:ln>
          </c:spPr>
          <c:xVal>
            <c:numRef>
              <c:f>NewCounterGraph!$L$2:$L$21</c:f>
              <c:numCache>
                <c:formatCode>General</c:formatCode>
                <c:ptCount val="20"/>
                <c:pt idx="0">
                  <c:v>7.0000000000000007E-2</c:v>
                </c:pt>
                <c:pt idx="1">
                  <c:v>0.874</c:v>
                </c:pt>
                <c:pt idx="2">
                  <c:v>1.1599999999999999</c:v>
                </c:pt>
                <c:pt idx="3">
                  <c:v>1.1599999999999999</c:v>
                </c:pt>
                <c:pt idx="4">
                  <c:v>1.1599999999999999</c:v>
                </c:pt>
                <c:pt idx="5">
                  <c:v>1.1599999999999999</c:v>
                </c:pt>
                <c:pt idx="6">
                  <c:v>1.1599999999999999</c:v>
                </c:pt>
                <c:pt idx="7">
                  <c:v>1.1599999999999999</c:v>
                </c:pt>
                <c:pt idx="8">
                  <c:v>1.1599999999999999</c:v>
                </c:pt>
                <c:pt idx="9">
                  <c:v>1.54</c:v>
                </c:pt>
                <c:pt idx="10">
                  <c:v>1.54</c:v>
                </c:pt>
                <c:pt idx="11">
                  <c:v>1.54</c:v>
                </c:pt>
                <c:pt idx="12">
                  <c:v>2.39</c:v>
                </c:pt>
                <c:pt idx="13">
                  <c:v>2.39</c:v>
                </c:pt>
                <c:pt idx="14">
                  <c:v>4.3499999999999996</c:v>
                </c:pt>
                <c:pt idx="15">
                  <c:v>4.3499999999999996</c:v>
                </c:pt>
                <c:pt idx="16">
                  <c:v>4.3499999999999996</c:v>
                </c:pt>
                <c:pt idx="17">
                  <c:v>7.27</c:v>
                </c:pt>
                <c:pt idx="18">
                  <c:v>7.27</c:v>
                </c:pt>
                <c:pt idx="19">
                  <c:v>10.9</c:v>
                </c:pt>
              </c:numCache>
            </c:numRef>
          </c:xVal>
          <c:yVal>
            <c:numRef>
              <c:f>NewCounterGraph!$R$2:$R$21</c:f>
              <c:numCache>
                <c:formatCode>0.00E+00</c:formatCode>
                <c:ptCount val="20"/>
                <c:pt idx="0">
                  <c:v>2.0037585893662396E-8</c:v>
                </c:pt>
                <c:pt idx="1">
                  <c:v>1.3530711634723369E-5</c:v>
                </c:pt>
                <c:pt idx="2">
                  <c:v>2.5249214155516242E-5</c:v>
                </c:pt>
                <c:pt idx="3">
                  <c:v>2.5249214155516242E-5</c:v>
                </c:pt>
                <c:pt idx="4">
                  <c:v>2.5249214155516242E-5</c:v>
                </c:pt>
                <c:pt idx="5">
                  <c:v>2.5249214155516242E-5</c:v>
                </c:pt>
                <c:pt idx="6">
                  <c:v>2.5249214155516242E-5</c:v>
                </c:pt>
                <c:pt idx="7">
                  <c:v>2.5249214155516242E-5</c:v>
                </c:pt>
                <c:pt idx="8">
                  <c:v>2.5249214155516242E-5</c:v>
                </c:pt>
                <c:pt idx="9">
                  <c:v>4.6008391206247E-5</c:v>
                </c:pt>
                <c:pt idx="10">
                  <c:v>4.6008391206247E-5</c:v>
                </c:pt>
                <c:pt idx="11">
                  <c:v>4.6008391206247E-5</c:v>
                </c:pt>
                <c:pt idx="12">
                  <c:v>1.091234316052721E-4</c:v>
                </c:pt>
                <c:pt idx="13">
                  <c:v>1.091234316052721E-4</c:v>
                </c:pt>
                <c:pt idx="14">
                  <c:v>2.7368332541928889E-4</c:v>
                </c:pt>
                <c:pt idx="15">
                  <c:v>2.7368332541928889E-4</c:v>
                </c:pt>
                <c:pt idx="16">
                  <c:v>2.7368332541928889E-4</c:v>
                </c:pt>
                <c:pt idx="17">
                  <c:v>3.8712466601651042E-4</c:v>
                </c:pt>
                <c:pt idx="18">
                  <c:v>3.8712466601651042E-4</c:v>
                </c:pt>
                <c:pt idx="19">
                  <c:v>3.9987837757218955E-4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A2A3-41F6-8B77-007DEAE5AF02}"/>
            </c:ext>
          </c:extLst>
        </c:ser>
        <c:ser>
          <c:idx val="1"/>
          <c:order val="2"/>
          <c:tx>
            <c:v>Configuration-Device</c:v>
          </c:tx>
          <c:spPr>
            <a:ln w="28575">
              <a:solidFill>
                <a:schemeClr val="tx1"/>
              </a:solidFill>
            </a:ln>
          </c:spPr>
          <c:xVal>
            <c:numRef>
              <c:f>Sheet10!$D$2:$D$13</c:f>
              <c:numCache>
                <c:formatCode>General</c:formatCode>
                <c:ptCount val="12"/>
                <c:pt idx="0">
                  <c:v>7.0000000000000007E-2</c:v>
                </c:pt>
                <c:pt idx="1">
                  <c:v>0.872</c:v>
                </c:pt>
                <c:pt idx="2">
                  <c:v>1.1599999999999999</c:v>
                </c:pt>
                <c:pt idx="3">
                  <c:v>1.54</c:v>
                </c:pt>
                <c:pt idx="4">
                  <c:v>1.8</c:v>
                </c:pt>
                <c:pt idx="5">
                  <c:v>2.39</c:v>
                </c:pt>
                <c:pt idx="6">
                  <c:v>4.3499999999999996</c:v>
                </c:pt>
                <c:pt idx="7">
                  <c:v>7.27</c:v>
                </c:pt>
                <c:pt idx="8">
                  <c:v>10.9</c:v>
                </c:pt>
                <c:pt idx="9">
                  <c:v>11.4</c:v>
                </c:pt>
                <c:pt idx="10">
                  <c:v>20.399999999999999</c:v>
                </c:pt>
                <c:pt idx="11">
                  <c:v>28.9</c:v>
                </c:pt>
              </c:numCache>
            </c:numRef>
          </c:xVal>
          <c:yVal>
            <c:numRef>
              <c:f>Sheet10!$I$2:$I$13</c:f>
              <c:numCache>
                <c:formatCode>0.0000000E+00</c:formatCode>
                <c:ptCount val="12"/>
                <c:pt idx="0">
                  <c:v>9.9999999999999995E-7</c:v>
                </c:pt>
                <c:pt idx="1">
                  <c:v>4.5618884289975068E-3</c:v>
                </c:pt>
                <c:pt idx="2">
                  <c:v>7.1958913198318149E-3</c:v>
                </c:pt>
                <c:pt idx="3">
                  <c:v>1.1193129399785007E-2</c:v>
                </c:pt>
                <c:pt idx="4">
                  <c:v>1.4215966129938085E-2</c:v>
                </c:pt>
                <c:pt idx="5">
                  <c:v>2.1785633741368014E-2</c:v>
                </c:pt>
                <c:pt idx="6">
                  <c:v>5.1641229737067418E-2</c:v>
                </c:pt>
                <c:pt idx="7">
                  <c:v>0.1013378763737174</c:v>
                </c:pt>
                <c:pt idx="8">
                  <c:v>0.15975263202814774</c:v>
                </c:pt>
                <c:pt idx="9">
                  <c:v>0.16702687054337428</c:v>
                </c:pt>
                <c:pt idx="10">
                  <c:v>0.25755823535531336</c:v>
                </c:pt>
                <c:pt idx="11">
                  <c:v>0.28896344210094643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A2A3-41F6-8B77-007DEAE5AF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654528"/>
        <c:axId val="110655104"/>
      </c:scatterChart>
      <c:valAx>
        <c:axId val="110654528"/>
        <c:scaling>
          <c:orientation val="minMax"/>
          <c:max val="12"/>
          <c:min val="0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LET (MeV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∙</a:t>
                </a:r>
                <a:r>
                  <a:rPr lang="en-US" dirty="0"/>
                  <a:t>cm</a:t>
                </a:r>
                <a:r>
                  <a:rPr lang="en-US" baseline="30000" dirty="0"/>
                  <a:t>2</a:t>
                </a:r>
                <a:r>
                  <a:rPr lang="en-US" dirty="0"/>
                  <a:t>/mg)</a:t>
                </a:r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10655104"/>
        <c:crossesAt val="1.0000000000000005E-8"/>
        <c:crossBetween val="midCat"/>
        <c:majorUnit val="2"/>
      </c:valAx>
      <c:valAx>
        <c:axId val="110655104"/>
        <c:scaling>
          <c:logBase val="10"/>
          <c:orientation val="minMax"/>
          <c:max val="1"/>
          <c:min val="1.0000000000000005E-8"/>
        </c:scaling>
        <c:delete val="0"/>
        <c:axPos val="l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SEU Cross-Section (cm</a:t>
                </a:r>
                <a:r>
                  <a:rPr lang="en-US" sz="1200" baseline="30000"/>
                  <a:t>2</a:t>
                </a:r>
                <a:r>
                  <a:rPr lang="en-US" sz="1200"/>
                  <a:t>)</a:t>
                </a:r>
              </a:p>
            </c:rich>
          </c:tx>
          <c:overlay val="0"/>
        </c:title>
        <c:numFmt formatCode="0.0E+00" sourceLinked="0"/>
        <c:majorTickMark val="none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10654528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3303044999809809"/>
          <c:y val="0.6105134595080175"/>
          <c:w val="0.56696943780903797"/>
          <c:h val="0.17904062212599761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504819852063946"/>
          <c:y val="7.0459846864973072E-2"/>
          <c:w val="0.72531543784299679"/>
          <c:h val="0.75953654017012673"/>
        </c:manualLayout>
      </c:layout>
      <c:scatterChart>
        <c:scatterStyle val="lineMarker"/>
        <c:varyColors val="0"/>
        <c:ser>
          <c:idx val="0"/>
          <c:order val="0"/>
          <c:tx>
            <c:v>DSP SEF</c:v>
          </c:tx>
          <c:spPr>
            <a:ln w="28575">
              <a:noFill/>
            </a:ln>
          </c:spPr>
          <c:xVal>
            <c:numRef>
              <c:f>DSPGRaph!$A$3:$A$16</c:f>
              <c:numCache>
                <c:formatCode>General</c:formatCode>
                <c:ptCount val="14"/>
                <c:pt idx="0">
                  <c:v>1.1599999999999999</c:v>
                </c:pt>
                <c:pt idx="1">
                  <c:v>1.1599999999999999</c:v>
                </c:pt>
                <c:pt idx="2">
                  <c:v>1.54</c:v>
                </c:pt>
                <c:pt idx="3">
                  <c:v>1.54</c:v>
                </c:pt>
                <c:pt idx="4">
                  <c:v>1.54</c:v>
                </c:pt>
                <c:pt idx="5">
                  <c:v>2.39</c:v>
                </c:pt>
                <c:pt idx="6">
                  <c:v>2.39</c:v>
                </c:pt>
                <c:pt idx="7">
                  <c:v>2.39</c:v>
                </c:pt>
                <c:pt idx="8">
                  <c:v>2.39</c:v>
                </c:pt>
                <c:pt idx="9">
                  <c:v>4.3499999999999996</c:v>
                </c:pt>
                <c:pt idx="10">
                  <c:v>4.3499999999999996</c:v>
                </c:pt>
                <c:pt idx="11">
                  <c:v>4.3499999999999996</c:v>
                </c:pt>
                <c:pt idx="12">
                  <c:v>7.27</c:v>
                </c:pt>
                <c:pt idx="13">
                  <c:v>10.9</c:v>
                </c:pt>
              </c:numCache>
            </c:numRef>
          </c:xVal>
          <c:yVal>
            <c:numRef>
              <c:f>DSPGRaph!$B$3:$B$16</c:f>
              <c:numCache>
                <c:formatCode>0.00E+00</c:formatCode>
                <c:ptCount val="14"/>
                <c:pt idx="0">
                  <c:v>8.3878068967484036E-6</c:v>
                </c:pt>
                <c:pt idx="1">
                  <c:v>5.5771275695771317E-6</c:v>
                </c:pt>
                <c:pt idx="2">
                  <c:v>7.507007491212747E-5</c:v>
                </c:pt>
                <c:pt idx="3">
                  <c:v>3.9733056858644861E-5</c:v>
                </c:pt>
                <c:pt idx="4">
                  <c:v>5.1713034821480854E-5</c:v>
                </c:pt>
                <c:pt idx="5">
                  <c:v>2.0891665212920143E-4</c:v>
                </c:pt>
                <c:pt idx="6">
                  <c:v>1.4208762469929641E-4</c:v>
                </c:pt>
                <c:pt idx="7">
                  <c:v>4.5392686216515619E-5</c:v>
                </c:pt>
                <c:pt idx="8">
                  <c:v>1.2941375170331081E-4</c:v>
                </c:pt>
                <c:pt idx="9">
                  <c:v>4.0684986708517946E-4</c:v>
                </c:pt>
                <c:pt idx="10">
                  <c:v>5.0305509380392596E-5</c:v>
                </c:pt>
                <c:pt idx="11">
                  <c:v>1.8418113387617103E-4</c:v>
                </c:pt>
                <c:pt idx="12">
                  <c:v>1.6866260202074435E-4</c:v>
                </c:pt>
                <c:pt idx="13">
                  <c:v>8.961986997268154E-4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FB0-4975-9CDF-B9F0E35AEBD4}"/>
            </c:ext>
          </c:extLst>
        </c:ser>
        <c:ser>
          <c:idx val="1"/>
          <c:order val="1"/>
          <c:tx>
            <c:v>Essential bit -design</c:v>
          </c:tx>
          <c:spPr>
            <a:ln w="28575">
              <a:solidFill>
                <a:schemeClr val="tx1"/>
              </a:solidFill>
            </a:ln>
          </c:spPr>
          <c:marker>
            <c:symbol val="circle"/>
            <c:size val="4"/>
            <c:spPr>
              <a:solidFill>
                <a:schemeClr val="tx1"/>
              </a:solidFill>
            </c:spPr>
          </c:marker>
          <c:xVal>
            <c:numRef>
              <c:f>DSPGRaph!$A$3:$A$16</c:f>
              <c:numCache>
                <c:formatCode>General</c:formatCode>
                <c:ptCount val="14"/>
                <c:pt idx="0">
                  <c:v>1.1599999999999999</c:v>
                </c:pt>
                <c:pt idx="1">
                  <c:v>1.1599999999999999</c:v>
                </c:pt>
                <c:pt idx="2">
                  <c:v>1.54</c:v>
                </c:pt>
                <c:pt idx="3">
                  <c:v>1.54</c:v>
                </c:pt>
                <c:pt idx="4">
                  <c:v>1.54</c:v>
                </c:pt>
                <c:pt idx="5">
                  <c:v>2.39</c:v>
                </c:pt>
                <c:pt idx="6">
                  <c:v>2.39</c:v>
                </c:pt>
                <c:pt idx="7">
                  <c:v>2.39</c:v>
                </c:pt>
                <c:pt idx="8">
                  <c:v>2.39</c:v>
                </c:pt>
                <c:pt idx="9">
                  <c:v>4.3499999999999996</c:v>
                </c:pt>
                <c:pt idx="10">
                  <c:v>4.3499999999999996</c:v>
                </c:pt>
                <c:pt idx="11">
                  <c:v>4.3499999999999996</c:v>
                </c:pt>
                <c:pt idx="12">
                  <c:v>7.27</c:v>
                </c:pt>
                <c:pt idx="13">
                  <c:v>10.9</c:v>
                </c:pt>
              </c:numCache>
            </c:numRef>
          </c:xVal>
          <c:yVal>
            <c:numRef>
              <c:f>DSPGRaph!$C$3:$C$16</c:f>
              <c:numCache>
                <c:formatCode>0.00E+00</c:formatCode>
                <c:ptCount val="14"/>
                <c:pt idx="0">
                  <c:v>2.4948861820523361E-5</c:v>
                </c:pt>
                <c:pt idx="1">
                  <c:v>2.4948861820523361E-5</c:v>
                </c:pt>
                <c:pt idx="2">
                  <c:v>9.8891936147116327E-5</c:v>
                </c:pt>
                <c:pt idx="3">
                  <c:v>9.8879187200000008E-5</c:v>
                </c:pt>
                <c:pt idx="4">
                  <c:v>9.8879187200000008E-5</c:v>
                </c:pt>
                <c:pt idx="5">
                  <c:v>2.115063130282011E-4</c:v>
                </c:pt>
                <c:pt idx="6">
                  <c:v>2.1123152000000002E-4</c:v>
                </c:pt>
                <c:pt idx="7">
                  <c:v>2.1123152000000002E-4</c:v>
                </c:pt>
                <c:pt idx="8">
                  <c:v>2.1123152000000002E-4</c:v>
                </c:pt>
                <c:pt idx="9">
                  <c:v>3.3232789999581701E-4</c:v>
                </c:pt>
                <c:pt idx="10">
                  <c:v>3.3226147199999999E-4</c:v>
                </c:pt>
                <c:pt idx="11">
                  <c:v>3.3226147199999999E-4</c:v>
                </c:pt>
                <c:pt idx="12">
                  <c:v>4.7731703751659606E-4</c:v>
                </c:pt>
                <c:pt idx="13">
                  <c:v>6.5653039999999992E-4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FB0-4975-9CDF-B9F0E35AEB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8659264"/>
        <c:axId val="108659840"/>
      </c:scatterChart>
      <c:valAx>
        <c:axId val="10865926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/>
                  <a:t>LET (MeV</a:t>
                </a:r>
                <a:r>
                  <a:rPr lang="en-US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∙</a:t>
                </a:r>
                <a:r>
                  <a:rPr lang="en-US" dirty="0"/>
                  <a:t>cm</a:t>
                </a:r>
                <a:r>
                  <a:rPr lang="en-US" baseline="30000" dirty="0"/>
                  <a:t>2</a:t>
                </a:r>
                <a:r>
                  <a:rPr lang="en-US" dirty="0"/>
                  <a:t>/mg)</a:t>
                </a:r>
              </a:p>
            </c:rich>
          </c:tx>
          <c:layout>
            <c:manualLayout>
              <c:xMode val="edge"/>
              <c:yMode val="edge"/>
              <c:x val="0.4710240992603198"/>
              <c:y val="0.90119874987693149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08659840"/>
        <c:crossesAt val="1.0000000000000005E-8"/>
        <c:crossBetween val="midCat"/>
      </c:valAx>
      <c:valAx>
        <c:axId val="108659840"/>
        <c:scaling>
          <c:logBase val="10"/>
          <c:orientation val="minMax"/>
          <c:max val="1"/>
          <c:min val="1.0000000000000005E-8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200"/>
                </a:pPr>
                <a:r>
                  <a:rPr lang="en-US" sz="1200"/>
                  <a:t>Cross Section (cm</a:t>
                </a:r>
                <a:r>
                  <a:rPr lang="en-US" sz="1200" baseline="30000"/>
                  <a:t>2</a:t>
                </a:r>
                <a:r>
                  <a:rPr lang="en-US" sz="1200"/>
                  <a:t>/design)</a:t>
                </a:r>
              </a:p>
            </c:rich>
          </c:tx>
          <c:overlay val="0"/>
        </c:title>
        <c:numFmt formatCode="0.00E+00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0865926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52602839417800051"/>
          <c:y val="0.6501239899328497"/>
          <c:w val="0.41566833691243144"/>
          <c:h val="0.16108519318232606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5544004265091865"/>
          <c:y val="3.1976389942403427E-2"/>
          <c:w val="0.77029814632545934"/>
          <c:h val="0.8368826507577285"/>
        </c:manualLayout>
      </c:layout>
      <c:scatterChart>
        <c:scatterStyle val="lineMarker"/>
        <c:varyColors val="0"/>
        <c:ser>
          <c:idx val="0"/>
          <c:order val="1"/>
          <c:tx>
            <c:strRef>
              <c:f>GTXGraph!$AD$20</c:f>
              <c:strCache>
                <c:ptCount val="1"/>
                <c:pt idx="0">
                  <c:v>Channel or Lane SEF</c:v>
                </c:pt>
              </c:strCache>
            </c:strRef>
          </c:tx>
          <c:spPr>
            <a:ln w="28575">
              <a:noFill/>
            </a:ln>
          </c:spPr>
          <c:xVal>
            <c:numRef>
              <c:f>GTXGraph!$Z$21:$Z$30</c:f>
              <c:numCache>
                <c:formatCode>General</c:formatCode>
                <c:ptCount val="10"/>
                <c:pt idx="0">
                  <c:v>1.1599999999999999</c:v>
                </c:pt>
                <c:pt idx="1">
                  <c:v>1.1599999999999999</c:v>
                </c:pt>
                <c:pt idx="2">
                  <c:v>1.1599999999999999</c:v>
                </c:pt>
                <c:pt idx="3">
                  <c:v>1.54</c:v>
                </c:pt>
                <c:pt idx="4">
                  <c:v>1.54</c:v>
                </c:pt>
                <c:pt idx="5">
                  <c:v>2.39</c:v>
                </c:pt>
                <c:pt idx="6">
                  <c:v>2.39</c:v>
                </c:pt>
                <c:pt idx="7">
                  <c:v>4.3499999999999996</c:v>
                </c:pt>
                <c:pt idx="8">
                  <c:v>4.3499999999999996</c:v>
                </c:pt>
                <c:pt idx="9">
                  <c:v>10.9</c:v>
                </c:pt>
              </c:numCache>
            </c:numRef>
          </c:xVal>
          <c:yVal>
            <c:numRef>
              <c:f>GTXGraph!$AD$21:$AD$30</c:f>
              <c:numCache>
                <c:formatCode>General</c:formatCode>
                <c:ptCount val="10"/>
                <c:pt idx="0">
                  <c:v>0</c:v>
                </c:pt>
                <c:pt idx="1">
                  <c:v>3.7551434581157004E-8</c:v>
                </c:pt>
                <c:pt idx="2">
                  <c:v>0</c:v>
                </c:pt>
                <c:pt idx="3">
                  <c:v>3.5457207205573824E-6</c:v>
                </c:pt>
                <c:pt idx="4">
                  <c:v>0</c:v>
                </c:pt>
                <c:pt idx="5">
                  <c:v>2.5556303897263474E-6</c:v>
                </c:pt>
                <c:pt idx="6">
                  <c:v>0</c:v>
                </c:pt>
                <c:pt idx="7">
                  <c:v>0</c:v>
                </c:pt>
                <c:pt idx="8">
                  <c:v>1.0000002278351143E-5</c:v>
                </c:pt>
                <c:pt idx="9">
                  <c:v>8.1401427140327166E-6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529-4688-9A2A-3AC5A924764A}"/>
            </c:ext>
          </c:extLst>
        </c:ser>
        <c:ser>
          <c:idx val="2"/>
          <c:order val="2"/>
          <c:tx>
            <c:strRef>
              <c:f>GTXGraph!$AE$20</c:f>
              <c:strCache>
                <c:ptCount val="1"/>
                <c:pt idx="0">
                  <c:v>Soft or Hard Error SEF</c:v>
                </c:pt>
              </c:strCache>
            </c:strRef>
          </c:tx>
          <c:spPr>
            <a:ln w="28575">
              <a:noFill/>
            </a:ln>
          </c:spPr>
          <c:xVal>
            <c:numRef>
              <c:f>GTXGraph!$Z$21:$Z$30</c:f>
              <c:numCache>
                <c:formatCode>General</c:formatCode>
                <c:ptCount val="10"/>
                <c:pt idx="0">
                  <c:v>1.1599999999999999</c:v>
                </c:pt>
                <c:pt idx="1">
                  <c:v>1.1599999999999999</c:v>
                </c:pt>
                <c:pt idx="2">
                  <c:v>1.1599999999999999</c:v>
                </c:pt>
                <c:pt idx="3">
                  <c:v>1.54</c:v>
                </c:pt>
                <c:pt idx="4">
                  <c:v>1.54</c:v>
                </c:pt>
                <c:pt idx="5">
                  <c:v>2.39</c:v>
                </c:pt>
                <c:pt idx="6">
                  <c:v>2.39</c:v>
                </c:pt>
                <c:pt idx="7">
                  <c:v>4.3499999999999996</c:v>
                </c:pt>
                <c:pt idx="8">
                  <c:v>4.3499999999999996</c:v>
                </c:pt>
                <c:pt idx="9">
                  <c:v>10.9</c:v>
                </c:pt>
              </c:numCache>
            </c:numRef>
          </c:xVal>
          <c:yVal>
            <c:numRef>
              <c:f>GTXGraph!$AE$21:$AE$30</c:f>
              <c:numCache>
                <c:formatCode>General</c:formatCode>
                <c:ptCount val="10"/>
                <c:pt idx="0">
                  <c:v>0</c:v>
                </c:pt>
                <c:pt idx="1">
                  <c:v>3.7551434581157004E-8</c:v>
                </c:pt>
                <c:pt idx="2">
                  <c:v>0</c:v>
                </c:pt>
                <c:pt idx="3">
                  <c:v>3.2180557584049228E-6</c:v>
                </c:pt>
                <c:pt idx="4">
                  <c:v>0</c:v>
                </c:pt>
                <c:pt idx="5">
                  <c:v>2.5510874263482109E-6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1.5763975943116931E-6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529-4688-9A2A-3AC5A924764A}"/>
            </c:ext>
          </c:extLst>
        </c:ser>
        <c:ser>
          <c:idx val="4"/>
          <c:order val="3"/>
          <c:tx>
            <c:strRef>
              <c:f>GTXGraph!$AF$20</c:f>
              <c:strCache>
                <c:ptCount val="1"/>
                <c:pt idx="0">
                  <c:v>Frame Error SEF</c:v>
                </c:pt>
              </c:strCache>
            </c:strRef>
          </c:tx>
          <c:spPr>
            <a:ln w="28575">
              <a:noFill/>
            </a:ln>
          </c:spPr>
          <c:marker>
            <c:symbol val="square"/>
            <c:size val="7"/>
            <c:spPr>
              <a:solidFill>
                <a:srgbClr val="FF0000"/>
              </a:solidFill>
            </c:spPr>
          </c:marker>
          <c:xVal>
            <c:numRef>
              <c:f>GTXGraph!$Z$21:$Z$30</c:f>
              <c:numCache>
                <c:formatCode>General</c:formatCode>
                <c:ptCount val="10"/>
                <c:pt idx="0">
                  <c:v>1.1599999999999999</c:v>
                </c:pt>
                <c:pt idx="1">
                  <c:v>1.1599999999999999</c:v>
                </c:pt>
                <c:pt idx="2">
                  <c:v>1.1599999999999999</c:v>
                </c:pt>
                <c:pt idx="3">
                  <c:v>1.54</c:v>
                </c:pt>
                <c:pt idx="4">
                  <c:v>1.54</c:v>
                </c:pt>
                <c:pt idx="5">
                  <c:v>2.39</c:v>
                </c:pt>
                <c:pt idx="6">
                  <c:v>2.39</c:v>
                </c:pt>
                <c:pt idx="7">
                  <c:v>4.3499999999999996</c:v>
                </c:pt>
                <c:pt idx="8">
                  <c:v>4.3499999999999996</c:v>
                </c:pt>
                <c:pt idx="9">
                  <c:v>10.9</c:v>
                </c:pt>
              </c:numCache>
            </c:numRef>
          </c:xVal>
          <c:yVal>
            <c:numRef>
              <c:f>GTXGraph!$AF$21:$AF$30</c:f>
              <c:numCache>
                <c:formatCode>General</c:formatCode>
                <c:ptCount val="10"/>
                <c:pt idx="0">
                  <c:v>3.5211272408822449E-7</c:v>
                </c:pt>
                <c:pt idx="1">
                  <c:v>3.9161979855980346E-7</c:v>
                </c:pt>
                <c:pt idx="2">
                  <c:v>1.2987017389708683E-7</c:v>
                </c:pt>
                <c:pt idx="3">
                  <c:v>3.5457207205573824E-6</c:v>
                </c:pt>
                <c:pt idx="4">
                  <c:v>2.7354142406830276E-6</c:v>
                </c:pt>
                <c:pt idx="5">
                  <c:v>1.3298087088828947E-5</c:v>
                </c:pt>
                <c:pt idx="6">
                  <c:v>1.9801994279173327E-6</c:v>
                </c:pt>
                <c:pt idx="7">
                  <c:v>1.7973408811238743E-5</c:v>
                </c:pt>
                <c:pt idx="8">
                  <c:v>1.0000002278351143E-5</c:v>
                </c:pt>
                <c:pt idx="9">
                  <c:v>1.4365057392223802E-5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3529-4688-9A2A-3AC5A924764A}"/>
            </c:ext>
          </c:extLst>
        </c:ser>
        <c:ser>
          <c:idx val="5"/>
          <c:order val="4"/>
          <c:tx>
            <c:v>Configuration - Device</c:v>
          </c:tx>
          <c:spPr>
            <a:ln w="15875"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</c:spPr>
          </c:marker>
          <c:xVal>
            <c:numRef>
              <c:f>Sheet10!$D$2:$D$13</c:f>
              <c:numCache>
                <c:formatCode>General</c:formatCode>
                <c:ptCount val="12"/>
                <c:pt idx="0">
                  <c:v>7.0000000000000007E-2</c:v>
                </c:pt>
                <c:pt idx="1">
                  <c:v>0.872</c:v>
                </c:pt>
                <c:pt idx="2">
                  <c:v>1.1599999999999999</c:v>
                </c:pt>
                <c:pt idx="3">
                  <c:v>1.54</c:v>
                </c:pt>
                <c:pt idx="4">
                  <c:v>1.8</c:v>
                </c:pt>
                <c:pt idx="5">
                  <c:v>2.39</c:v>
                </c:pt>
                <c:pt idx="6">
                  <c:v>4.3499999999999996</c:v>
                </c:pt>
                <c:pt idx="7">
                  <c:v>7.27</c:v>
                </c:pt>
                <c:pt idx="8">
                  <c:v>10.9</c:v>
                </c:pt>
                <c:pt idx="9">
                  <c:v>11.4</c:v>
                </c:pt>
                <c:pt idx="10">
                  <c:v>20.399999999999999</c:v>
                </c:pt>
                <c:pt idx="11">
                  <c:v>28.9</c:v>
                </c:pt>
              </c:numCache>
            </c:numRef>
          </c:xVal>
          <c:yVal>
            <c:numRef>
              <c:f>Sheet10!$I$2:$I$13</c:f>
              <c:numCache>
                <c:formatCode>0.0000000E+00</c:formatCode>
                <c:ptCount val="12"/>
                <c:pt idx="0">
                  <c:v>9.9999999999999995E-7</c:v>
                </c:pt>
                <c:pt idx="1">
                  <c:v>4.5618884289975068E-3</c:v>
                </c:pt>
                <c:pt idx="2">
                  <c:v>7.1958913198318149E-3</c:v>
                </c:pt>
                <c:pt idx="3">
                  <c:v>1.1193129399785007E-2</c:v>
                </c:pt>
                <c:pt idx="4">
                  <c:v>1.4215966129938085E-2</c:v>
                </c:pt>
                <c:pt idx="5">
                  <c:v>2.1785633741368014E-2</c:v>
                </c:pt>
                <c:pt idx="6">
                  <c:v>5.1641229737067418E-2</c:v>
                </c:pt>
                <c:pt idx="7">
                  <c:v>0.1013378763737174</c:v>
                </c:pt>
                <c:pt idx="8">
                  <c:v>0.15975263202814774</c:v>
                </c:pt>
                <c:pt idx="9">
                  <c:v>0.16702687054337428</c:v>
                </c:pt>
                <c:pt idx="10">
                  <c:v>0.25755823535531336</c:v>
                </c:pt>
                <c:pt idx="11">
                  <c:v>0.28896344210094643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3529-4688-9A2A-3AC5A924764A}"/>
            </c:ext>
          </c:extLst>
        </c:ser>
        <c:ser>
          <c:idx val="1"/>
          <c:order val="0"/>
          <c:tx>
            <c:v>Essential bit - Design</c:v>
          </c:tx>
          <c:spPr>
            <a:ln w="12700">
              <a:solidFill>
                <a:schemeClr val="tx1"/>
              </a:solidFill>
            </a:ln>
          </c:spPr>
          <c:marker>
            <c:symbol val="circle"/>
            <c:size val="4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xVal>
            <c:numRef>
              <c:f>GTXGraph!$Z$21:$Z$30</c:f>
              <c:numCache>
                <c:formatCode>General</c:formatCode>
                <c:ptCount val="10"/>
                <c:pt idx="0">
                  <c:v>1.1599999999999999</c:v>
                </c:pt>
                <c:pt idx="1">
                  <c:v>1.1599999999999999</c:v>
                </c:pt>
                <c:pt idx="2">
                  <c:v>1.1599999999999999</c:v>
                </c:pt>
                <c:pt idx="3">
                  <c:v>1.54</c:v>
                </c:pt>
                <c:pt idx="4">
                  <c:v>1.54</c:v>
                </c:pt>
                <c:pt idx="5">
                  <c:v>2.39</c:v>
                </c:pt>
                <c:pt idx="6">
                  <c:v>2.39</c:v>
                </c:pt>
                <c:pt idx="7">
                  <c:v>4.3499999999999996</c:v>
                </c:pt>
                <c:pt idx="8">
                  <c:v>4.3499999999999996</c:v>
                </c:pt>
                <c:pt idx="9">
                  <c:v>10.9</c:v>
                </c:pt>
              </c:numCache>
            </c:numRef>
          </c:xVal>
          <c:yVal>
            <c:numRef>
              <c:f>GTXGraph!$AK$21:$AK$30</c:f>
              <c:numCache>
                <c:formatCode>0.00000E+00</c:formatCode>
                <c:ptCount val="10"/>
                <c:pt idx="0">
                  <c:v>6.8018172954757763E-6</c:v>
                </c:pt>
                <c:pt idx="1">
                  <c:v>6.8018172954757763E-6</c:v>
                </c:pt>
                <c:pt idx="2">
                  <c:v>6.8018172954757763E-6</c:v>
                </c:pt>
                <c:pt idx="3">
                  <c:v>1.2851012732491562E-5</c:v>
                </c:pt>
                <c:pt idx="4">
                  <c:v>1.2851012732491562E-5</c:v>
                </c:pt>
                <c:pt idx="5">
                  <c:v>3.287597764598269E-5</c:v>
                </c:pt>
                <c:pt idx="6">
                  <c:v>3.287597764598269E-5</c:v>
                </c:pt>
                <c:pt idx="7">
                  <c:v>9.8920346054748843E-5</c:v>
                </c:pt>
                <c:pt idx="8">
                  <c:v>9.8920346054748843E-5</c:v>
                </c:pt>
                <c:pt idx="9">
                  <c:v>1.9885625537218894E-4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3529-4688-9A2A-3AC5A92476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10693184"/>
        <c:axId val="110696064"/>
      </c:scatterChart>
      <c:valAx>
        <c:axId val="110693184"/>
        <c:scaling>
          <c:orientation val="minMax"/>
          <c:max val="12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LET (MeV</a:t>
                </a:r>
                <a:r>
                  <a:rPr lang="en-US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∙</a:t>
                </a:r>
                <a:r>
                  <a:rPr lang="en-US"/>
                  <a:t>cm</a:t>
                </a:r>
                <a:r>
                  <a:rPr lang="en-US" baseline="30000"/>
                  <a:t>2</a:t>
                </a:r>
                <a:r>
                  <a:rPr lang="en-US"/>
                  <a:t>/mg)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10696064"/>
        <c:crossesAt val="1.0000000000000005E-8"/>
        <c:crossBetween val="midCat"/>
      </c:valAx>
      <c:valAx>
        <c:axId val="110696064"/>
        <c:scaling>
          <c:logBase val="10"/>
          <c:orientation val="minMax"/>
          <c:max val="1"/>
          <c:min val="1.0000000000000005E-8"/>
        </c:scaling>
        <c:delete val="0"/>
        <c:axPos val="l"/>
        <c:title>
          <c:tx>
            <c:rich>
              <a:bodyPr/>
              <a:lstStyle/>
              <a:p>
                <a:pPr>
                  <a:defRPr sz="1200"/>
                </a:pPr>
                <a:r>
                  <a:rPr lang="en-US" sz="1200"/>
                  <a:t>SEU Cross Section (cm</a:t>
                </a:r>
                <a:r>
                  <a:rPr lang="en-US" sz="1200" baseline="30000"/>
                  <a:t>2</a:t>
                </a:r>
                <a:r>
                  <a:rPr lang="en-US" sz="1200"/>
                  <a:t>)</a:t>
                </a:r>
              </a:p>
            </c:rich>
          </c:tx>
          <c:overlay val="0"/>
        </c:title>
        <c:numFmt formatCode="0.0E+00" sourceLinked="0"/>
        <c:majorTickMark val="out"/>
        <c:minorTickMark val="none"/>
        <c:tickLblPos val="nextTo"/>
        <c:txPr>
          <a:bodyPr/>
          <a:lstStyle/>
          <a:p>
            <a:pPr>
              <a:defRPr sz="1200" b="1"/>
            </a:pPr>
            <a:endParaRPr lang="en-US"/>
          </a:p>
        </c:txPr>
        <c:crossAx val="110693184"/>
        <c:crosses val="autoZero"/>
        <c:crossBetween val="midCat"/>
      </c:valAx>
    </c:plotArea>
    <c:legend>
      <c:legendPos val="r"/>
      <c:layout>
        <c:manualLayout>
          <c:xMode val="edge"/>
          <c:yMode val="edge"/>
          <c:x val="0.47386158583870197"/>
          <c:y val="0.15106971176906789"/>
          <c:w val="0.51616936040889627"/>
          <c:h val="0.26128768702200489"/>
        </c:manualLayout>
      </c:layout>
      <c:overlay val="0"/>
      <c:txPr>
        <a:bodyPr/>
        <a:lstStyle/>
        <a:p>
          <a:pPr>
            <a:defRPr sz="1200" b="1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0F3483-21A4-4B8C-986C-7E8B069D8C41}" type="datetimeFigureOut">
              <a:rPr lang="en-US" smtClean="0"/>
              <a:t>8/26/2020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387578-08AC-4023-8EA7-70564D216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958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387578-08AC-4023-8EA7-70564D2167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033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7B78A-1B0C-4E2B-9B5F-E5BCBCF8704A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188E-3FB2-4BD8-98DC-4B0194201E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05" y="115260"/>
            <a:ext cx="6901996" cy="1143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09548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6815269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7B78A-1B0C-4E2B-9B5F-E5BCBCF8704A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188E-3FB2-4BD8-98DC-4B0194201E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83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7B78A-1B0C-4E2B-9B5F-E5BCBCF8704A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188E-3FB2-4BD8-98DC-4B0194201E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55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7B78A-1B0C-4E2B-9B5F-E5BCBCF8704A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188E-3FB2-4BD8-98DC-4B0194201E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698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7B78A-1B0C-4E2B-9B5F-E5BCBCF8704A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B6188E-3FB2-4BD8-98DC-4B0194201E3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188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407023" y="6578220"/>
            <a:ext cx="716933" cy="225188"/>
          </a:xfrm>
          <a:prstGeom prst="rect">
            <a:avLst/>
          </a:prstGeom>
          <a:ln/>
        </p:spPr>
        <p:txBody>
          <a:bodyPr/>
          <a:lstStyle>
            <a:lvl1pPr>
              <a:buNone/>
              <a:defRPr sz="1200" b="0" i="0"/>
            </a:lvl1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95409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7B78A-1B0C-4E2B-9B5F-E5BCBCF8704A}" type="datetimeFigureOut">
              <a:rPr lang="en-US" smtClean="0"/>
              <a:t>8/26/2020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6188E-3FB2-4BD8-98DC-4B0194201E3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2599" y="136525"/>
            <a:ext cx="67016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8A0744A0-CF78-4E28-AB44-6B7E2AAC2339}"/>
              </a:ext>
            </a:extLst>
          </p:cNvPr>
          <p:cNvGrpSpPr/>
          <p:nvPr userDrawn="1"/>
        </p:nvGrpSpPr>
        <p:grpSpPr>
          <a:xfrm>
            <a:off x="7272469" y="163739"/>
            <a:ext cx="1871531" cy="1087411"/>
            <a:chOff x="1516828" y="1355465"/>
            <a:chExt cx="7153835" cy="5228216"/>
          </a:xfrm>
        </p:grpSpPr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85439162-B2BC-4ACF-9163-95A031C67578}"/>
                </a:ext>
              </a:extLst>
            </p:cNvPr>
            <p:cNvSpPr/>
            <p:nvPr/>
          </p:nvSpPr>
          <p:spPr>
            <a:xfrm>
              <a:off x="1516828" y="1355465"/>
              <a:ext cx="7153835" cy="5228216"/>
            </a:xfrm>
            <a:prstGeom prst="ellipse">
              <a:avLst/>
            </a:prstGeom>
            <a:gradFill rotWithShape="1">
              <a:gsLst>
                <a:gs pos="0">
                  <a:srgbClr val="4F81BD">
                    <a:tint val="100000"/>
                    <a:shade val="100000"/>
                    <a:satMod val="130000"/>
                  </a:srgbClr>
                </a:gs>
                <a:gs pos="100000">
                  <a:srgbClr val="4F81BD">
                    <a:tint val="50000"/>
                    <a:shade val="100000"/>
                    <a:satMod val="350000"/>
                  </a:srgbClr>
                </a:gs>
              </a:gsLst>
              <a:lin ang="16200000" scaled="0"/>
            </a:gradFill>
            <a:ln w="9525" cap="flat" cmpd="sng" algn="ctr">
              <a:noFill/>
              <a:prstDash val="solid"/>
            </a:ln>
            <a:effectLst>
              <a:outerShdw blurRad="225425" dist="50800" dir="5220000" algn="ctr">
                <a:srgbClr val="000000">
                  <a:alpha val="33000"/>
                </a:srgbClr>
              </a:outerShdw>
            </a:effectLst>
            <a:scene3d>
              <a:camera prst="perspectiveFront" fov="3300000">
                <a:rot lat="486000" lon="19530000" rev="174000"/>
              </a:camera>
              <a:lightRig rig="harsh" dir="t">
                <a:rot lat="0" lon="0" rev="3000000"/>
              </a:lightRig>
            </a:scene3d>
            <a:sp3d extrusionH="254000" contourW="19050">
              <a:bevelT w="82550" h="44450" prst="angle"/>
              <a:bevelB w="82550" h="44450" prst="angle"/>
              <a:contourClr>
                <a:srgbClr val="FFFFFF"/>
              </a:contourClr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76DD4F51-02AE-4772-A45B-A8DF70D5CE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053" r="326" b="2739"/>
            <a:stretch/>
          </p:blipFill>
          <p:spPr>
            <a:xfrm>
              <a:off x="1931196" y="1683573"/>
              <a:ext cx="6325098" cy="4572000"/>
            </a:xfrm>
            <a:prstGeom prst="ellipse">
              <a:avLst/>
            </a:prstGeom>
            <a:ln w="63500" cap="rnd"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</p:pic>
      </p:grpSp>
    </p:spTree>
    <p:extLst>
      <p:ext uri="{BB962C8B-B14F-4D97-AF65-F5344CB8AC3E}">
        <p14:creationId xmlns:p14="http://schemas.microsoft.com/office/powerpoint/2010/main" val="96471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56" r:id="rId4"/>
    <p:sldLayoutId id="2147483657" r:id="rId5"/>
    <p:sldLayoutId id="2147483662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>
            <a:extLst>
              <a:ext uri="{FF2B5EF4-FFF2-40B4-BE49-F238E27FC236}">
                <a16:creationId xmlns:a16="http://schemas.microsoft.com/office/drawing/2014/main" id="{3201096B-CC96-4D7A-976A-45DB59E9DBBA}"/>
              </a:ext>
            </a:extLst>
          </p:cNvPr>
          <p:cNvSpPr txBox="1">
            <a:spLocks/>
          </p:cNvSpPr>
          <p:nvPr/>
        </p:nvSpPr>
        <p:spPr>
          <a:xfrm>
            <a:off x="0" y="5625336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bg1"/>
                </a:solidFill>
              </a:rPr>
              <a:t>Melanie.D.Berg@SpaceR2.com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84D5F3-5303-4D43-9583-D258DFBBB1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760" y="700644"/>
            <a:ext cx="6248400" cy="45339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DFD3E48B-2400-43FF-880D-F55A199BBD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623" y="394710"/>
            <a:ext cx="7129617" cy="114300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SEE Test and Data Analysis for Complex FPGA Systems </a:t>
            </a:r>
            <a:br>
              <a:rPr lang="en-US" dirty="0">
                <a:solidFill>
                  <a:srgbClr val="FFFF00"/>
                </a:solidFill>
              </a:rPr>
            </a:b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6" name="Picture 8" descr="NASA_Meatball_trans2">
            <a:extLst>
              <a:ext uri="{FF2B5EF4-FFF2-40B4-BE49-F238E27FC236}">
                <a16:creationId xmlns:a16="http://schemas.microsoft.com/office/drawing/2014/main" id="{1C93DD18-1482-4512-ACCD-425D3D6036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10400" y="228600"/>
            <a:ext cx="200064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0643C6-95E3-4EEE-A13C-5A17CFCBF0B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4"/>
          <a:stretch/>
        </p:blipFill>
        <p:spPr>
          <a:xfrm>
            <a:off x="0" y="1676400"/>
            <a:ext cx="2798248" cy="1752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A drawing of a person&#10;&#10;Description automatically generated">
            <a:extLst>
              <a:ext uri="{FF2B5EF4-FFF2-40B4-BE49-F238E27FC236}">
                <a16:creationId xmlns:a16="http://schemas.microsoft.com/office/drawing/2014/main" id="{E69834B5-CCC9-48EE-B9A7-2DEF9B9BB1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643" y="1401349"/>
            <a:ext cx="2275857" cy="542924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3B841FE-AAAF-44BD-BF64-6630A7E2C794}"/>
              </a:ext>
            </a:extLst>
          </p:cNvPr>
          <p:cNvSpPr/>
          <p:nvPr/>
        </p:nvSpPr>
        <p:spPr>
          <a:xfrm>
            <a:off x="218788" y="5221139"/>
            <a:ext cx="88168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Methods for Mission-Critical Survivability Characterization 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0626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15"/>
          <p:cNvGrpSpPr>
            <a:grpSpLocks/>
          </p:cNvGrpSpPr>
          <p:nvPr/>
        </p:nvGrpSpPr>
        <p:grpSpPr bwMode="auto">
          <a:xfrm>
            <a:off x="922337" y="2116631"/>
            <a:ext cx="921610" cy="1527324"/>
            <a:chOff x="655" y="2587"/>
            <a:chExt cx="1364" cy="2726"/>
          </a:xfrm>
        </p:grpSpPr>
        <p:sp>
          <p:nvSpPr>
            <p:cNvPr id="5" name="Line 318"/>
            <p:cNvSpPr>
              <a:spLocks noChangeShapeType="1"/>
            </p:cNvSpPr>
            <p:nvPr/>
          </p:nvSpPr>
          <p:spPr bwMode="auto">
            <a:xfrm>
              <a:off x="1786" y="3965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dirty="0"/>
            </a:p>
          </p:txBody>
        </p:sp>
        <p:grpSp>
          <p:nvGrpSpPr>
            <p:cNvPr id="6" name="Group 319"/>
            <p:cNvGrpSpPr>
              <a:grpSpLocks/>
            </p:cNvGrpSpPr>
            <p:nvPr/>
          </p:nvGrpSpPr>
          <p:grpSpPr bwMode="auto">
            <a:xfrm>
              <a:off x="655" y="2587"/>
              <a:ext cx="1264" cy="2726"/>
              <a:chOff x="2179" y="2634"/>
              <a:chExt cx="1264" cy="2726"/>
            </a:xfrm>
          </p:grpSpPr>
          <p:sp>
            <p:nvSpPr>
              <p:cNvPr id="7" name="Rectangle 320"/>
              <p:cNvSpPr>
                <a:spLocks noChangeArrowheads="1"/>
              </p:cNvSpPr>
              <p:nvPr/>
            </p:nvSpPr>
            <p:spPr bwMode="auto">
              <a:xfrm>
                <a:off x="2205" y="310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" name="Rectangle 321"/>
              <p:cNvSpPr>
                <a:spLocks noChangeArrowheads="1"/>
              </p:cNvSpPr>
              <p:nvPr/>
            </p:nvSpPr>
            <p:spPr bwMode="auto">
              <a:xfrm>
                <a:off x="2205" y="3231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9" name="Rectangle 322"/>
              <p:cNvSpPr>
                <a:spLocks noChangeArrowheads="1"/>
              </p:cNvSpPr>
              <p:nvPr/>
            </p:nvSpPr>
            <p:spPr bwMode="auto">
              <a:xfrm>
                <a:off x="2205" y="336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" name="Rectangle 323"/>
              <p:cNvSpPr>
                <a:spLocks noChangeArrowheads="1"/>
              </p:cNvSpPr>
              <p:nvPr/>
            </p:nvSpPr>
            <p:spPr bwMode="auto">
              <a:xfrm>
                <a:off x="2205" y="349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" name="Rectangle 324"/>
              <p:cNvSpPr>
                <a:spLocks noChangeArrowheads="1"/>
              </p:cNvSpPr>
              <p:nvPr/>
            </p:nvSpPr>
            <p:spPr bwMode="auto">
              <a:xfrm>
                <a:off x="2205" y="3619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2" name="Rectangle 325"/>
              <p:cNvSpPr>
                <a:spLocks noChangeArrowheads="1"/>
              </p:cNvSpPr>
              <p:nvPr/>
            </p:nvSpPr>
            <p:spPr bwMode="auto">
              <a:xfrm>
                <a:off x="2205" y="374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" name="Rectangle 326"/>
              <p:cNvSpPr>
                <a:spLocks noChangeArrowheads="1"/>
              </p:cNvSpPr>
              <p:nvPr/>
            </p:nvSpPr>
            <p:spPr bwMode="auto">
              <a:xfrm>
                <a:off x="2205" y="398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" name="Rectangle 327"/>
              <p:cNvSpPr>
                <a:spLocks noChangeArrowheads="1"/>
              </p:cNvSpPr>
              <p:nvPr/>
            </p:nvSpPr>
            <p:spPr bwMode="auto">
              <a:xfrm>
                <a:off x="2205" y="385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5" name="Rectangle 328"/>
              <p:cNvSpPr>
                <a:spLocks noChangeArrowheads="1"/>
              </p:cNvSpPr>
              <p:nvPr/>
            </p:nvSpPr>
            <p:spPr bwMode="auto">
              <a:xfrm>
                <a:off x="2205" y="411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" name="Rectangle 329"/>
              <p:cNvSpPr>
                <a:spLocks noChangeArrowheads="1"/>
              </p:cNvSpPr>
              <p:nvPr/>
            </p:nvSpPr>
            <p:spPr bwMode="auto">
              <a:xfrm>
                <a:off x="2205" y="424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" name="Rectangle 330"/>
              <p:cNvSpPr>
                <a:spLocks noChangeArrowheads="1"/>
              </p:cNvSpPr>
              <p:nvPr/>
            </p:nvSpPr>
            <p:spPr bwMode="auto">
              <a:xfrm>
                <a:off x="2205" y="437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8" name="Rectangle 331"/>
              <p:cNvSpPr>
                <a:spLocks noChangeArrowheads="1"/>
              </p:cNvSpPr>
              <p:nvPr/>
            </p:nvSpPr>
            <p:spPr bwMode="auto">
              <a:xfrm>
                <a:off x="2205" y="4499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" name="Rectangle 332"/>
              <p:cNvSpPr>
                <a:spLocks noChangeArrowheads="1"/>
              </p:cNvSpPr>
              <p:nvPr/>
            </p:nvSpPr>
            <p:spPr bwMode="auto">
              <a:xfrm>
                <a:off x="2205" y="462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0" name="Rectangle 333"/>
              <p:cNvSpPr>
                <a:spLocks noChangeArrowheads="1"/>
              </p:cNvSpPr>
              <p:nvPr/>
            </p:nvSpPr>
            <p:spPr bwMode="auto">
              <a:xfrm>
                <a:off x="2205" y="4755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1" name="Rectangle 334"/>
              <p:cNvSpPr>
                <a:spLocks noChangeArrowheads="1"/>
              </p:cNvSpPr>
              <p:nvPr/>
            </p:nvSpPr>
            <p:spPr bwMode="auto">
              <a:xfrm>
                <a:off x="2205" y="4887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2" name="Rectangle 335"/>
              <p:cNvSpPr>
                <a:spLocks noChangeArrowheads="1"/>
              </p:cNvSpPr>
              <p:nvPr/>
            </p:nvSpPr>
            <p:spPr bwMode="auto">
              <a:xfrm>
                <a:off x="2205" y="501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23" name="Group 336"/>
              <p:cNvGrpSpPr>
                <a:grpSpLocks/>
              </p:cNvGrpSpPr>
              <p:nvPr/>
            </p:nvGrpSpPr>
            <p:grpSpPr bwMode="auto">
              <a:xfrm>
                <a:off x="2282" y="3050"/>
                <a:ext cx="260" cy="104"/>
                <a:chOff x="3024" y="672"/>
                <a:chExt cx="480" cy="192"/>
              </a:xfrm>
            </p:grpSpPr>
            <p:sp>
              <p:nvSpPr>
                <p:cNvPr id="266" name="Line 33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67" name="Line 33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68" name="Line 33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69" name="Line 34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70" name="Line 34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71" name="Line 34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24" name="Line 343"/>
              <p:cNvSpPr>
                <a:spLocks noChangeShapeType="1"/>
              </p:cNvSpPr>
              <p:nvPr/>
            </p:nvSpPr>
            <p:spPr bwMode="auto">
              <a:xfrm flipV="1">
                <a:off x="2412" y="2973"/>
                <a:ext cx="0" cy="19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25" name="Group 344"/>
              <p:cNvGrpSpPr>
                <a:grpSpLocks/>
              </p:cNvGrpSpPr>
              <p:nvPr/>
            </p:nvGrpSpPr>
            <p:grpSpPr bwMode="auto">
              <a:xfrm>
                <a:off x="2282" y="3180"/>
                <a:ext cx="260" cy="103"/>
                <a:chOff x="3024" y="672"/>
                <a:chExt cx="480" cy="192"/>
              </a:xfrm>
            </p:grpSpPr>
            <p:sp>
              <p:nvSpPr>
                <p:cNvPr id="260" name="Line 34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61" name="Line 34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62" name="Line 34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63" name="Line 34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64" name="Line 34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65" name="Line 35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26" name="Group 351"/>
              <p:cNvGrpSpPr>
                <a:grpSpLocks/>
              </p:cNvGrpSpPr>
              <p:nvPr/>
            </p:nvGrpSpPr>
            <p:grpSpPr bwMode="auto">
              <a:xfrm>
                <a:off x="2282" y="3310"/>
                <a:ext cx="260" cy="102"/>
                <a:chOff x="3024" y="672"/>
                <a:chExt cx="480" cy="192"/>
              </a:xfrm>
            </p:grpSpPr>
            <p:sp>
              <p:nvSpPr>
                <p:cNvPr id="254" name="Line 35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55" name="Line 35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56" name="Line 35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57" name="Line 35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58" name="Line 35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59" name="Line 35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27" name="Group 358"/>
              <p:cNvGrpSpPr>
                <a:grpSpLocks/>
              </p:cNvGrpSpPr>
              <p:nvPr/>
            </p:nvGrpSpPr>
            <p:grpSpPr bwMode="auto">
              <a:xfrm>
                <a:off x="2282" y="3438"/>
                <a:ext cx="260" cy="104"/>
                <a:chOff x="3024" y="672"/>
                <a:chExt cx="480" cy="192"/>
              </a:xfrm>
            </p:grpSpPr>
            <p:sp>
              <p:nvSpPr>
                <p:cNvPr id="248" name="Line 35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49" name="Line 36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50" name="Line 36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51" name="Line 36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52" name="Line 36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53" name="Line 36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28" name="Group 365"/>
              <p:cNvGrpSpPr>
                <a:grpSpLocks/>
              </p:cNvGrpSpPr>
              <p:nvPr/>
            </p:nvGrpSpPr>
            <p:grpSpPr bwMode="auto">
              <a:xfrm>
                <a:off x="2282" y="3568"/>
                <a:ext cx="260" cy="103"/>
                <a:chOff x="3024" y="672"/>
                <a:chExt cx="480" cy="192"/>
              </a:xfrm>
            </p:grpSpPr>
            <p:sp>
              <p:nvSpPr>
                <p:cNvPr id="242" name="Line 36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43" name="Line 36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44" name="Line 36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45" name="Line 36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46" name="Line 37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47" name="Line 37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29" name="Group 372"/>
              <p:cNvGrpSpPr>
                <a:grpSpLocks/>
              </p:cNvGrpSpPr>
              <p:nvPr/>
            </p:nvGrpSpPr>
            <p:grpSpPr bwMode="auto">
              <a:xfrm>
                <a:off x="2282" y="3690"/>
                <a:ext cx="260" cy="104"/>
                <a:chOff x="3024" y="672"/>
                <a:chExt cx="480" cy="192"/>
              </a:xfrm>
            </p:grpSpPr>
            <p:sp>
              <p:nvSpPr>
                <p:cNvPr id="236" name="Line 37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37" name="Line 37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38" name="Line 37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39" name="Line 37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40" name="Line 37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41" name="Line 37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0" name="Group 379"/>
              <p:cNvGrpSpPr>
                <a:grpSpLocks/>
              </p:cNvGrpSpPr>
              <p:nvPr/>
            </p:nvGrpSpPr>
            <p:grpSpPr bwMode="auto">
              <a:xfrm>
                <a:off x="2282" y="3811"/>
                <a:ext cx="260" cy="103"/>
                <a:chOff x="3024" y="672"/>
                <a:chExt cx="480" cy="192"/>
              </a:xfrm>
            </p:grpSpPr>
            <p:sp>
              <p:nvSpPr>
                <p:cNvPr id="230" name="Line 38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31" name="Line 38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32" name="Line 38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33" name="Line 38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34" name="Line 38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35" name="Line 38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" name="Group 386"/>
              <p:cNvGrpSpPr>
                <a:grpSpLocks/>
              </p:cNvGrpSpPr>
              <p:nvPr/>
            </p:nvGrpSpPr>
            <p:grpSpPr bwMode="auto">
              <a:xfrm>
                <a:off x="2282" y="3936"/>
                <a:ext cx="260" cy="104"/>
                <a:chOff x="3024" y="672"/>
                <a:chExt cx="480" cy="192"/>
              </a:xfrm>
            </p:grpSpPr>
            <p:sp>
              <p:nvSpPr>
                <p:cNvPr id="224" name="Line 38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5" name="Line 38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6" name="Line 38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7" name="Line 39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8" name="Line 39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9" name="Line 39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2" name="Group 393"/>
              <p:cNvGrpSpPr>
                <a:grpSpLocks/>
              </p:cNvGrpSpPr>
              <p:nvPr/>
            </p:nvGrpSpPr>
            <p:grpSpPr bwMode="auto">
              <a:xfrm>
                <a:off x="2282" y="4060"/>
                <a:ext cx="260" cy="103"/>
                <a:chOff x="3024" y="672"/>
                <a:chExt cx="480" cy="192"/>
              </a:xfrm>
            </p:grpSpPr>
            <p:sp>
              <p:nvSpPr>
                <p:cNvPr id="218" name="Line 39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9" name="Line 39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0" name="Line 39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1" name="Line 39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2" name="Line 39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3" name="Line 39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3" name="Group 400"/>
              <p:cNvGrpSpPr>
                <a:grpSpLocks/>
              </p:cNvGrpSpPr>
              <p:nvPr/>
            </p:nvGrpSpPr>
            <p:grpSpPr bwMode="auto">
              <a:xfrm>
                <a:off x="2282" y="4188"/>
                <a:ext cx="260" cy="104"/>
                <a:chOff x="3024" y="672"/>
                <a:chExt cx="480" cy="192"/>
              </a:xfrm>
            </p:grpSpPr>
            <p:sp>
              <p:nvSpPr>
                <p:cNvPr id="212" name="Line 40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" name="Line 40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4" name="Line 40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5" name="Line 40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6" name="Line 40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7" name="Line 40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4" name="Group 407"/>
              <p:cNvGrpSpPr>
                <a:grpSpLocks/>
              </p:cNvGrpSpPr>
              <p:nvPr/>
            </p:nvGrpSpPr>
            <p:grpSpPr bwMode="auto">
              <a:xfrm>
                <a:off x="2282" y="4318"/>
                <a:ext cx="260" cy="103"/>
                <a:chOff x="3024" y="672"/>
                <a:chExt cx="480" cy="192"/>
              </a:xfrm>
            </p:grpSpPr>
            <p:sp>
              <p:nvSpPr>
                <p:cNvPr id="206" name="Line 40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8" name="Line 41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9" name="Line 41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" name="Line 41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1" name="Line 41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5" name="Group 414"/>
              <p:cNvGrpSpPr>
                <a:grpSpLocks/>
              </p:cNvGrpSpPr>
              <p:nvPr/>
            </p:nvGrpSpPr>
            <p:grpSpPr bwMode="auto">
              <a:xfrm>
                <a:off x="2282" y="4444"/>
                <a:ext cx="260" cy="104"/>
                <a:chOff x="3024" y="672"/>
                <a:chExt cx="480" cy="192"/>
              </a:xfrm>
            </p:grpSpPr>
            <p:sp>
              <p:nvSpPr>
                <p:cNvPr id="200" name="Line 41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" name="Line 41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2" name="Line 41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3" name="Line 41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" name="Line 41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5" name="Line 42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6" name="Group 421"/>
              <p:cNvGrpSpPr>
                <a:grpSpLocks/>
              </p:cNvGrpSpPr>
              <p:nvPr/>
            </p:nvGrpSpPr>
            <p:grpSpPr bwMode="auto">
              <a:xfrm>
                <a:off x="2282" y="4570"/>
                <a:ext cx="260" cy="104"/>
                <a:chOff x="3024" y="672"/>
                <a:chExt cx="480" cy="192"/>
              </a:xfrm>
            </p:grpSpPr>
            <p:sp>
              <p:nvSpPr>
                <p:cNvPr id="194" name="Line 42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5" name="Line 42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6" name="Line 42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" name="Line 42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8" name="Line 42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9" name="Line 42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7" name="Group 428"/>
              <p:cNvGrpSpPr>
                <a:grpSpLocks/>
              </p:cNvGrpSpPr>
              <p:nvPr/>
            </p:nvGrpSpPr>
            <p:grpSpPr bwMode="auto">
              <a:xfrm>
                <a:off x="2282" y="4700"/>
                <a:ext cx="260" cy="103"/>
                <a:chOff x="3024" y="672"/>
                <a:chExt cx="480" cy="192"/>
              </a:xfrm>
            </p:grpSpPr>
            <p:sp>
              <p:nvSpPr>
                <p:cNvPr id="188" name="Line 42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9" name="Line 43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" name="Line 43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1" name="Line 43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2" name="Line 43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3" name="Line 43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8" name="Group 435"/>
              <p:cNvGrpSpPr>
                <a:grpSpLocks/>
              </p:cNvGrpSpPr>
              <p:nvPr/>
            </p:nvGrpSpPr>
            <p:grpSpPr bwMode="auto">
              <a:xfrm>
                <a:off x="2282" y="4829"/>
                <a:ext cx="260" cy="104"/>
                <a:chOff x="3024" y="672"/>
                <a:chExt cx="480" cy="192"/>
              </a:xfrm>
            </p:grpSpPr>
            <p:sp>
              <p:nvSpPr>
                <p:cNvPr id="182" name="Line 43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3" name="Line 43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4" name="Line 43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" name="Line 43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6" name="Line 44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7" name="Line 44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9" name="Group 442"/>
              <p:cNvGrpSpPr>
                <a:grpSpLocks/>
              </p:cNvGrpSpPr>
              <p:nvPr/>
            </p:nvGrpSpPr>
            <p:grpSpPr bwMode="auto">
              <a:xfrm>
                <a:off x="2282" y="4955"/>
                <a:ext cx="260" cy="103"/>
                <a:chOff x="3024" y="672"/>
                <a:chExt cx="480" cy="192"/>
              </a:xfrm>
            </p:grpSpPr>
            <p:sp>
              <p:nvSpPr>
                <p:cNvPr id="176" name="Line 44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7" name="Line 44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8" name="Line 44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" name="Line 44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0" name="Line 44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1" name="Line 44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40" name="Group 449"/>
              <p:cNvGrpSpPr>
                <a:grpSpLocks/>
              </p:cNvGrpSpPr>
              <p:nvPr/>
            </p:nvGrpSpPr>
            <p:grpSpPr bwMode="auto">
              <a:xfrm>
                <a:off x="2542" y="3102"/>
                <a:ext cx="258" cy="104"/>
                <a:chOff x="3024" y="672"/>
                <a:chExt cx="480" cy="192"/>
              </a:xfrm>
            </p:grpSpPr>
            <p:sp>
              <p:nvSpPr>
                <p:cNvPr id="170" name="Line 45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1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2" name="Line 45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" name="Line 45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4" name="Line 45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5" name="Line 45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41" name="Group 456"/>
              <p:cNvGrpSpPr>
                <a:grpSpLocks/>
              </p:cNvGrpSpPr>
              <p:nvPr/>
            </p:nvGrpSpPr>
            <p:grpSpPr bwMode="auto">
              <a:xfrm>
                <a:off x="2542" y="3387"/>
                <a:ext cx="258" cy="104"/>
                <a:chOff x="3024" y="672"/>
                <a:chExt cx="480" cy="192"/>
              </a:xfrm>
            </p:grpSpPr>
            <p:sp>
              <p:nvSpPr>
                <p:cNvPr id="164" name="Line 45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5" name="Line 45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6" name="Line 45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7" name="Line 46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8" name="Line 46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9" name="Line 46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42" name="Group 463"/>
              <p:cNvGrpSpPr>
                <a:grpSpLocks/>
              </p:cNvGrpSpPr>
              <p:nvPr/>
            </p:nvGrpSpPr>
            <p:grpSpPr bwMode="auto">
              <a:xfrm>
                <a:off x="2542" y="3619"/>
                <a:ext cx="258" cy="104"/>
                <a:chOff x="3024" y="672"/>
                <a:chExt cx="480" cy="192"/>
              </a:xfrm>
            </p:grpSpPr>
            <p:sp>
              <p:nvSpPr>
                <p:cNvPr id="158" name="Line 46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9" name="Line 46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" name="Line 46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1" name="Line 46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2" name="Line 46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3" name="Line 46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43" name="Group 470"/>
              <p:cNvGrpSpPr>
                <a:grpSpLocks/>
              </p:cNvGrpSpPr>
              <p:nvPr/>
            </p:nvGrpSpPr>
            <p:grpSpPr bwMode="auto">
              <a:xfrm>
                <a:off x="2542" y="3852"/>
                <a:ext cx="258" cy="104"/>
                <a:chOff x="3024" y="672"/>
                <a:chExt cx="480" cy="192"/>
              </a:xfrm>
            </p:grpSpPr>
            <p:sp>
              <p:nvSpPr>
                <p:cNvPr id="152" name="Line 47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3" name="Line 47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" name="Line 47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5" name="Line 47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6" name="Line 47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" name="Line 47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44" name="Group 477"/>
              <p:cNvGrpSpPr>
                <a:grpSpLocks/>
              </p:cNvGrpSpPr>
              <p:nvPr/>
            </p:nvGrpSpPr>
            <p:grpSpPr bwMode="auto">
              <a:xfrm>
                <a:off x="2542" y="4137"/>
                <a:ext cx="258" cy="104"/>
                <a:chOff x="3024" y="672"/>
                <a:chExt cx="480" cy="192"/>
              </a:xfrm>
            </p:grpSpPr>
            <p:sp>
              <p:nvSpPr>
                <p:cNvPr id="146" name="Line 47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7" name="Line 47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" name="Line 48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9" name="Line 48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0" name="Line 48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" name="Line 48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45" name="Group 484"/>
              <p:cNvGrpSpPr>
                <a:grpSpLocks/>
              </p:cNvGrpSpPr>
              <p:nvPr/>
            </p:nvGrpSpPr>
            <p:grpSpPr bwMode="auto">
              <a:xfrm>
                <a:off x="2542" y="4370"/>
                <a:ext cx="258" cy="104"/>
                <a:chOff x="3024" y="672"/>
                <a:chExt cx="480" cy="192"/>
              </a:xfrm>
            </p:grpSpPr>
            <p:sp>
              <p:nvSpPr>
                <p:cNvPr id="140" name="Line 48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1" name="Line 48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2" name="Line 48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" name="Line 48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4" name="Line 48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" name="Line 49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46" name="Group 491"/>
              <p:cNvGrpSpPr>
                <a:grpSpLocks/>
              </p:cNvGrpSpPr>
              <p:nvPr/>
            </p:nvGrpSpPr>
            <p:grpSpPr bwMode="auto">
              <a:xfrm>
                <a:off x="2542" y="4602"/>
                <a:ext cx="258" cy="104"/>
                <a:chOff x="3024" y="672"/>
                <a:chExt cx="480" cy="192"/>
              </a:xfrm>
            </p:grpSpPr>
            <p:sp>
              <p:nvSpPr>
                <p:cNvPr id="134" name="Line 49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5" name="Line 49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6" name="Line 49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" name="Line 49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8" name="Line 49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9" name="Line 49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47" name="Group 498"/>
              <p:cNvGrpSpPr>
                <a:grpSpLocks/>
              </p:cNvGrpSpPr>
              <p:nvPr/>
            </p:nvGrpSpPr>
            <p:grpSpPr bwMode="auto">
              <a:xfrm>
                <a:off x="2542" y="4887"/>
                <a:ext cx="258" cy="104"/>
                <a:chOff x="3024" y="672"/>
                <a:chExt cx="480" cy="192"/>
              </a:xfrm>
            </p:grpSpPr>
            <p:sp>
              <p:nvSpPr>
                <p:cNvPr id="128" name="Line 49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9" name="Line 50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" name="Line 50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1" name="Line 50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2" name="Line 50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" name="Line 50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48" name="Line 505"/>
              <p:cNvSpPr>
                <a:spLocks noChangeShapeType="1"/>
              </p:cNvSpPr>
              <p:nvPr/>
            </p:nvSpPr>
            <p:spPr bwMode="auto">
              <a:xfrm>
                <a:off x="2542" y="315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49" name="Line 506"/>
              <p:cNvSpPr>
                <a:spLocks noChangeShapeType="1"/>
              </p:cNvSpPr>
              <p:nvPr/>
            </p:nvSpPr>
            <p:spPr bwMode="auto">
              <a:xfrm>
                <a:off x="2542" y="3412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0" name="Line 507"/>
              <p:cNvSpPr>
                <a:spLocks noChangeShapeType="1"/>
              </p:cNvSpPr>
              <p:nvPr/>
            </p:nvSpPr>
            <p:spPr bwMode="auto">
              <a:xfrm>
                <a:off x="2542" y="3671"/>
                <a:ext cx="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1" name="Line 508"/>
              <p:cNvSpPr>
                <a:spLocks noChangeShapeType="1"/>
              </p:cNvSpPr>
              <p:nvPr/>
            </p:nvSpPr>
            <p:spPr bwMode="auto">
              <a:xfrm>
                <a:off x="2542" y="3911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2" name="Line 509"/>
              <p:cNvSpPr>
                <a:spLocks noChangeShapeType="1"/>
              </p:cNvSpPr>
              <p:nvPr/>
            </p:nvSpPr>
            <p:spPr bwMode="auto">
              <a:xfrm>
                <a:off x="2542" y="4163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3" name="Line 510"/>
              <p:cNvSpPr>
                <a:spLocks noChangeShapeType="1"/>
              </p:cNvSpPr>
              <p:nvPr/>
            </p:nvSpPr>
            <p:spPr bwMode="auto">
              <a:xfrm>
                <a:off x="2542" y="4421"/>
                <a:ext cx="0" cy="1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4" name="Line 511"/>
              <p:cNvSpPr>
                <a:spLocks noChangeShapeType="1"/>
              </p:cNvSpPr>
              <p:nvPr/>
            </p:nvSpPr>
            <p:spPr bwMode="auto">
              <a:xfrm>
                <a:off x="2542" y="467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5" name="Line 512"/>
              <p:cNvSpPr>
                <a:spLocks noChangeShapeType="1"/>
              </p:cNvSpPr>
              <p:nvPr/>
            </p:nvSpPr>
            <p:spPr bwMode="auto">
              <a:xfrm>
                <a:off x="2542" y="4930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6" name="Line 513"/>
              <p:cNvSpPr>
                <a:spLocks noChangeShapeType="1"/>
              </p:cNvSpPr>
              <p:nvPr/>
            </p:nvSpPr>
            <p:spPr bwMode="auto">
              <a:xfrm>
                <a:off x="2800" y="32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7" name="Line 514"/>
              <p:cNvSpPr>
                <a:spLocks noChangeShapeType="1"/>
              </p:cNvSpPr>
              <p:nvPr/>
            </p:nvSpPr>
            <p:spPr bwMode="auto">
              <a:xfrm>
                <a:off x="2800" y="3723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8" name="Line 515"/>
              <p:cNvSpPr>
                <a:spLocks noChangeShapeType="1"/>
              </p:cNvSpPr>
              <p:nvPr/>
            </p:nvSpPr>
            <p:spPr bwMode="auto">
              <a:xfrm>
                <a:off x="2800" y="4241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9" name="Line 516"/>
              <p:cNvSpPr>
                <a:spLocks noChangeShapeType="1"/>
              </p:cNvSpPr>
              <p:nvPr/>
            </p:nvSpPr>
            <p:spPr bwMode="auto">
              <a:xfrm>
                <a:off x="2800" y="47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60" name="Group 517"/>
              <p:cNvGrpSpPr>
                <a:grpSpLocks/>
              </p:cNvGrpSpPr>
              <p:nvPr/>
            </p:nvGrpSpPr>
            <p:grpSpPr bwMode="auto">
              <a:xfrm>
                <a:off x="2800" y="4732"/>
                <a:ext cx="258" cy="104"/>
                <a:chOff x="3024" y="672"/>
                <a:chExt cx="480" cy="192"/>
              </a:xfrm>
            </p:grpSpPr>
            <p:sp>
              <p:nvSpPr>
                <p:cNvPr id="122" name="Line 51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3" name="Line 51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" name="Line 52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5" name="Line 52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6" name="Line 52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" name="Line 52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61" name="Group 524"/>
              <p:cNvGrpSpPr>
                <a:grpSpLocks/>
              </p:cNvGrpSpPr>
              <p:nvPr/>
            </p:nvGrpSpPr>
            <p:grpSpPr bwMode="auto">
              <a:xfrm>
                <a:off x="2800" y="4267"/>
                <a:ext cx="258" cy="103"/>
                <a:chOff x="3024" y="672"/>
                <a:chExt cx="480" cy="192"/>
              </a:xfrm>
            </p:grpSpPr>
            <p:sp>
              <p:nvSpPr>
                <p:cNvPr id="116" name="Line 52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7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" name="Line 52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9" name="Line 52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0" name="Line 52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" name="Line 53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62" name="Group 531"/>
              <p:cNvGrpSpPr>
                <a:grpSpLocks/>
              </p:cNvGrpSpPr>
              <p:nvPr/>
            </p:nvGrpSpPr>
            <p:grpSpPr bwMode="auto">
              <a:xfrm>
                <a:off x="2800" y="3723"/>
                <a:ext cx="258" cy="103"/>
                <a:chOff x="3024" y="672"/>
                <a:chExt cx="480" cy="192"/>
              </a:xfrm>
            </p:grpSpPr>
            <p:sp>
              <p:nvSpPr>
                <p:cNvPr id="110" name="Line 53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1" name="Line 53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2" name="Line 53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" name="Line 53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4" name="Line 53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" name="Line 53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63" name="Group 538"/>
              <p:cNvGrpSpPr>
                <a:grpSpLocks/>
              </p:cNvGrpSpPr>
              <p:nvPr/>
            </p:nvGrpSpPr>
            <p:grpSpPr bwMode="auto">
              <a:xfrm>
                <a:off x="2818" y="3248"/>
                <a:ext cx="258" cy="104"/>
                <a:chOff x="3024" y="672"/>
                <a:chExt cx="480" cy="192"/>
              </a:xfrm>
            </p:grpSpPr>
            <p:sp>
              <p:nvSpPr>
                <p:cNvPr id="104" name="Line 53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" name="Line 54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6" name="Line 54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7" name="Line 54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8" name="Line 54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" name="Line 54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64" name="Line 545"/>
              <p:cNvSpPr>
                <a:spLocks noChangeShapeType="1"/>
              </p:cNvSpPr>
              <p:nvPr/>
            </p:nvSpPr>
            <p:spPr bwMode="auto">
              <a:xfrm>
                <a:off x="3058" y="3335"/>
                <a:ext cx="0" cy="4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5" name="Line 546"/>
              <p:cNvSpPr>
                <a:spLocks noChangeShapeType="1"/>
              </p:cNvSpPr>
              <p:nvPr/>
            </p:nvSpPr>
            <p:spPr bwMode="auto">
              <a:xfrm>
                <a:off x="3058" y="4370"/>
                <a:ext cx="0" cy="4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66" name="Group 547"/>
              <p:cNvGrpSpPr>
                <a:grpSpLocks/>
              </p:cNvGrpSpPr>
              <p:nvPr/>
            </p:nvGrpSpPr>
            <p:grpSpPr bwMode="auto">
              <a:xfrm>
                <a:off x="3058" y="4474"/>
                <a:ext cx="259" cy="103"/>
                <a:chOff x="3024" y="672"/>
                <a:chExt cx="480" cy="192"/>
              </a:xfrm>
            </p:grpSpPr>
            <p:sp>
              <p:nvSpPr>
                <p:cNvPr id="98" name="Line 54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" name="Line 54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0" name="Line 55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1" name="Line 55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" name="Line 55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3" name="Line 55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67" name="Group 554"/>
              <p:cNvGrpSpPr>
                <a:grpSpLocks/>
              </p:cNvGrpSpPr>
              <p:nvPr/>
            </p:nvGrpSpPr>
            <p:grpSpPr bwMode="auto">
              <a:xfrm>
                <a:off x="3058" y="3491"/>
                <a:ext cx="259" cy="103"/>
                <a:chOff x="3024" y="672"/>
                <a:chExt cx="480" cy="192"/>
              </a:xfrm>
            </p:grpSpPr>
            <p:sp>
              <p:nvSpPr>
                <p:cNvPr id="92" name="Line 55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" name="Line 55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4" name="Line 55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5" name="Line 55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" name="Line 55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7" name="Line 56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68" name="Line 561"/>
              <p:cNvSpPr>
                <a:spLocks noChangeShapeType="1"/>
              </p:cNvSpPr>
              <p:nvPr/>
            </p:nvSpPr>
            <p:spPr bwMode="auto">
              <a:xfrm>
                <a:off x="3317" y="3594"/>
                <a:ext cx="0" cy="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9" name="Line 562"/>
              <p:cNvSpPr>
                <a:spLocks noChangeShapeType="1"/>
              </p:cNvSpPr>
              <p:nvPr/>
            </p:nvSpPr>
            <p:spPr bwMode="auto">
              <a:xfrm>
                <a:off x="2670" y="2973"/>
                <a:ext cx="0" cy="1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0" name="Line 563"/>
              <p:cNvSpPr>
                <a:spLocks noChangeShapeType="1"/>
              </p:cNvSpPr>
              <p:nvPr/>
            </p:nvSpPr>
            <p:spPr bwMode="auto">
              <a:xfrm>
                <a:off x="2929" y="2973"/>
                <a:ext cx="0" cy="17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1" name="Line 564"/>
              <p:cNvSpPr>
                <a:spLocks noChangeShapeType="1"/>
              </p:cNvSpPr>
              <p:nvPr/>
            </p:nvSpPr>
            <p:spPr bwMode="auto">
              <a:xfrm>
                <a:off x="3188" y="2973"/>
                <a:ext cx="0" cy="1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2" name="Oval 565"/>
              <p:cNvSpPr>
                <a:spLocks noChangeArrowheads="1"/>
              </p:cNvSpPr>
              <p:nvPr/>
            </p:nvSpPr>
            <p:spPr bwMode="auto">
              <a:xfrm>
                <a:off x="2399" y="3154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3" name="Oval 566"/>
              <p:cNvSpPr>
                <a:spLocks noChangeArrowheads="1"/>
              </p:cNvSpPr>
              <p:nvPr/>
            </p:nvSpPr>
            <p:spPr bwMode="auto">
              <a:xfrm>
                <a:off x="2403" y="3406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4" name="Oval 567"/>
              <p:cNvSpPr>
                <a:spLocks noChangeArrowheads="1"/>
              </p:cNvSpPr>
              <p:nvPr/>
            </p:nvSpPr>
            <p:spPr bwMode="auto">
              <a:xfrm>
                <a:off x="2399" y="3671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5" name="Oval 568"/>
              <p:cNvSpPr>
                <a:spLocks noChangeArrowheads="1"/>
              </p:cNvSpPr>
              <p:nvPr/>
            </p:nvSpPr>
            <p:spPr bwMode="auto">
              <a:xfrm>
                <a:off x="2403" y="3908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6" name="Oval 569"/>
              <p:cNvSpPr>
                <a:spLocks noChangeArrowheads="1"/>
              </p:cNvSpPr>
              <p:nvPr/>
            </p:nvSpPr>
            <p:spPr bwMode="auto">
              <a:xfrm>
                <a:off x="2403" y="4157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7" name="Oval 570"/>
              <p:cNvSpPr>
                <a:spLocks noChangeArrowheads="1"/>
              </p:cNvSpPr>
              <p:nvPr/>
            </p:nvSpPr>
            <p:spPr bwMode="auto">
              <a:xfrm>
                <a:off x="2403" y="4428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8" name="Oval 571"/>
              <p:cNvSpPr>
                <a:spLocks noChangeArrowheads="1"/>
              </p:cNvSpPr>
              <p:nvPr/>
            </p:nvSpPr>
            <p:spPr bwMode="auto">
              <a:xfrm>
                <a:off x="2399" y="4667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79" name="Oval 572"/>
              <p:cNvSpPr>
                <a:spLocks noChangeArrowheads="1"/>
              </p:cNvSpPr>
              <p:nvPr/>
            </p:nvSpPr>
            <p:spPr bwMode="auto">
              <a:xfrm>
                <a:off x="2399" y="4919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0" name="Oval 573"/>
              <p:cNvSpPr>
                <a:spLocks noChangeArrowheads="1"/>
              </p:cNvSpPr>
              <p:nvPr/>
            </p:nvSpPr>
            <p:spPr bwMode="auto">
              <a:xfrm>
                <a:off x="2658" y="33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1" name="Oval 574"/>
              <p:cNvSpPr>
                <a:spLocks noChangeArrowheads="1"/>
              </p:cNvSpPr>
              <p:nvPr/>
            </p:nvSpPr>
            <p:spPr bwMode="auto">
              <a:xfrm>
                <a:off x="2661" y="382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" name="Oval 575"/>
              <p:cNvSpPr>
                <a:spLocks noChangeArrowheads="1"/>
              </p:cNvSpPr>
              <p:nvPr/>
            </p:nvSpPr>
            <p:spPr bwMode="auto">
              <a:xfrm>
                <a:off x="2664" y="4338"/>
                <a:ext cx="26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3" name="Oval 576"/>
              <p:cNvSpPr>
                <a:spLocks noChangeArrowheads="1"/>
              </p:cNvSpPr>
              <p:nvPr/>
            </p:nvSpPr>
            <p:spPr bwMode="auto">
              <a:xfrm>
                <a:off x="2661" y="48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4" name="Oval 577"/>
              <p:cNvSpPr>
                <a:spLocks noChangeArrowheads="1"/>
              </p:cNvSpPr>
              <p:nvPr/>
            </p:nvSpPr>
            <p:spPr bwMode="auto">
              <a:xfrm>
                <a:off x="2923" y="469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5" name="Oval 578"/>
              <p:cNvSpPr>
                <a:spLocks noChangeArrowheads="1"/>
              </p:cNvSpPr>
              <p:nvPr/>
            </p:nvSpPr>
            <p:spPr bwMode="auto">
              <a:xfrm>
                <a:off x="3185" y="4441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6" name="Oval 579"/>
              <p:cNvSpPr>
                <a:spLocks noChangeArrowheads="1"/>
              </p:cNvSpPr>
              <p:nvPr/>
            </p:nvSpPr>
            <p:spPr bwMode="auto">
              <a:xfrm>
                <a:off x="2919" y="3690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7" name="Text Box 580"/>
              <p:cNvSpPr txBox="1">
                <a:spLocks noChangeArrowheads="1"/>
              </p:cNvSpPr>
              <p:nvPr/>
            </p:nvSpPr>
            <p:spPr bwMode="auto">
              <a:xfrm>
                <a:off x="2179" y="2634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88" name="Text Box 581"/>
              <p:cNvSpPr txBox="1">
                <a:spLocks noChangeArrowheads="1"/>
              </p:cNvSpPr>
              <p:nvPr/>
            </p:nvSpPr>
            <p:spPr bwMode="auto">
              <a:xfrm>
                <a:off x="2426" y="2637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89" name="Text Box 582"/>
              <p:cNvSpPr txBox="1">
                <a:spLocks noChangeArrowheads="1"/>
              </p:cNvSpPr>
              <p:nvPr/>
            </p:nvSpPr>
            <p:spPr bwMode="auto">
              <a:xfrm>
                <a:off x="2687" y="2640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90" name="Text Box 583"/>
              <p:cNvSpPr txBox="1">
                <a:spLocks noChangeArrowheads="1"/>
              </p:cNvSpPr>
              <p:nvPr/>
            </p:nvSpPr>
            <p:spPr bwMode="auto">
              <a:xfrm>
                <a:off x="2956" y="2648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91" name="Text Box 584"/>
              <p:cNvSpPr txBox="1">
                <a:spLocks noChangeArrowheads="1"/>
              </p:cNvSpPr>
              <p:nvPr/>
            </p:nvSpPr>
            <p:spPr bwMode="auto">
              <a:xfrm>
                <a:off x="2880" y="4917"/>
                <a:ext cx="563" cy="443"/>
              </a:xfrm>
              <a:prstGeom prst="rect">
                <a:avLst/>
              </a:prstGeom>
              <a:noFill/>
              <a:ln w="25400" cap="sq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LUT</a:t>
                </a:r>
              </a:p>
            </p:txBody>
          </p:sp>
        </p:grpSp>
      </p:grpSp>
      <p:graphicFrame>
        <p:nvGraphicFramePr>
          <p:cNvPr id="273" name="Object 27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9347007"/>
              </p:ext>
            </p:extLst>
          </p:nvPr>
        </p:nvGraphicFramePr>
        <p:xfrm>
          <a:off x="120134" y="2795793"/>
          <a:ext cx="677863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6" name="Visio" r:id="rId3" imgW="1061514" imgH="1380888" progId="Visio.Drawing.11">
                  <p:embed/>
                </p:oleObj>
              </mc:Choice>
              <mc:Fallback>
                <p:oleObj name="Visio" r:id="rId3" imgW="1061514" imgH="1380888" progId="Visio.Drawing.11">
                  <p:embed/>
                  <p:pic>
                    <p:nvPicPr>
                      <p:cNvPr id="273" name="Object 2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134" y="2795793"/>
                        <a:ext cx="677863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4" name="Group 273"/>
          <p:cNvGrpSpPr/>
          <p:nvPr/>
        </p:nvGrpSpPr>
        <p:grpSpPr>
          <a:xfrm>
            <a:off x="374705" y="2829389"/>
            <a:ext cx="78254" cy="526792"/>
            <a:chOff x="8313806" y="3364370"/>
            <a:chExt cx="78254" cy="526792"/>
          </a:xfrm>
        </p:grpSpPr>
        <p:sp>
          <p:nvSpPr>
            <p:cNvPr id="275" name="Rectangle 877"/>
            <p:cNvSpPr>
              <a:spLocks noChangeArrowheads="1"/>
            </p:cNvSpPr>
            <p:nvPr/>
          </p:nvSpPr>
          <p:spPr bwMode="auto">
            <a:xfrm>
              <a:off x="8313806" y="3364370"/>
              <a:ext cx="78254" cy="697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76" name="Rectangle 878"/>
            <p:cNvSpPr>
              <a:spLocks noChangeArrowheads="1"/>
            </p:cNvSpPr>
            <p:nvPr/>
          </p:nvSpPr>
          <p:spPr bwMode="auto">
            <a:xfrm>
              <a:off x="8313806" y="3480640"/>
              <a:ext cx="78254" cy="6886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77" name="Rectangle 879"/>
            <p:cNvSpPr>
              <a:spLocks noChangeArrowheads="1"/>
            </p:cNvSpPr>
            <p:nvPr/>
          </p:nvSpPr>
          <p:spPr bwMode="auto">
            <a:xfrm>
              <a:off x="8313806" y="3593332"/>
              <a:ext cx="78254" cy="6886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78" name="Rectangle 880"/>
            <p:cNvSpPr>
              <a:spLocks noChangeArrowheads="1"/>
            </p:cNvSpPr>
            <p:nvPr/>
          </p:nvSpPr>
          <p:spPr bwMode="auto">
            <a:xfrm>
              <a:off x="8313806" y="3711391"/>
              <a:ext cx="78254" cy="697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79" name="Rectangle 881"/>
            <p:cNvSpPr>
              <a:spLocks noChangeArrowheads="1"/>
            </p:cNvSpPr>
            <p:nvPr/>
          </p:nvSpPr>
          <p:spPr bwMode="auto">
            <a:xfrm>
              <a:off x="8313806" y="3821400"/>
              <a:ext cx="78254" cy="697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</p:grpSp>
      <p:sp>
        <p:nvSpPr>
          <p:cNvPr id="280" name="Oval 279"/>
          <p:cNvSpPr/>
          <p:nvPr/>
        </p:nvSpPr>
        <p:spPr bwMode="auto">
          <a:xfrm>
            <a:off x="99767" y="2893894"/>
            <a:ext cx="58140" cy="60336"/>
          </a:xfrm>
          <a:prstGeom prst="ellipse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Char char="–"/>
              <a:tabLst/>
            </a:pPr>
            <a:endParaRPr kumimoji="0" lang="en-US" sz="24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81" name="Group 315"/>
          <p:cNvGrpSpPr>
            <a:grpSpLocks/>
          </p:cNvGrpSpPr>
          <p:nvPr/>
        </p:nvGrpSpPr>
        <p:grpSpPr bwMode="auto">
          <a:xfrm>
            <a:off x="1902821" y="2112989"/>
            <a:ext cx="921610" cy="1527324"/>
            <a:chOff x="655" y="2587"/>
            <a:chExt cx="1364" cy="2726"/>
          </a:xfrm>
        </p:grpSpPr>
        <p:sp>
          <p:nvSpPr>
            <p:cNvPr id="282" name="Line 318"/>
            <p:cNvSpPr>
              <a:spLocks noChangeShapeType="1"/>
            </p:cNvSpPr>
            <p:nvPr/>
          </p:nvSpPr>
          <p:spPr bwMode="auto">
            <a:xfrm>
              <a:off x="1786" y="3965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dirty="0"/>
            </a:p>
          </p:txBody>
        </p:sp>
        <p:grpSp>
          <p:nvGrpSpPr>
            <p:cNvPr id="283" name="Group 319"/>
            <p:cNvGrpSpPr>
              <a:grpSpLocks/>
            </p:cNvGrpSpPr>
            <p:nvPr/>
          </p:nvGrpSpPr>
          <p:grpSpPr bwMode="auto">
            <a:xfrm>
              <a:off x="655" y="2587"/>
              <a:ext cx="1264" cy="2726"/>
              <a:chOff x="2179" y="2634"/>
              <a:chExt cx="1264" cy="2726"/>
            </a:xfrm>
          </p:grpSpPr>
          <p:sp>
            <p:nvSpPr>
              <p:cNvPr id="284" name="Rectangle 320"/>
              <p:cNvSpPr>
                <a:spLocks noChangeArrowheads="1"/>
              </p:cNvSpPr>
              <p:nvPr/>
            </p:nvSpPr>
            <p:spPr bwMode="auto">
              <a:xfrm>
                <a:off x="2205" y="310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85" name="Rectangle 321"/>
              <p:cNvSpPr>
                <a:spLocks noChangeArrowheads="1"/>
              </p:cNvSpPr>
              <p:nvPr/>
            </p:nvSpPr>
            <p:spPr bwMode="auto">
              <a:xfrm>
                <a:off x="2205" y="3231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86" name="Rectangle 322"/>
              <p:cNvSpPr>
                <a:spLocks noChangeArrowheads="1"/>
              </p:cNvSpPr>
              <p:nvPr/>
            </p:nvSpPr>
            <p:spPr bwMode="auto">
              <a:xfrm>
                <a:off x="2205" y="336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87" name="Rectangle 323"/>
              <p:cNvSpPr>
                <a:spLocks noChangeArrowheads="1"/>
              </p:cNvSpPr>
              <p:nvPr/>
            </p:nvSpPr>
            <p:spPr bwMode="auto">
              <a:xfrm>
                <a:off x="2205" y="349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88" name="Rectangle 324"/>
              <p:cNvSpPr>
                <a:spLocks noChangeArrowheads="1"/>
              </p:cNvSpPr>
              <p:nvPr/>
            </p:nvSpPr>
            <p:spPr bwMode="auto">
              <a:xfrm>
                <a:off x="2205" y="3619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89" name="Rectangle 325"/>
              <p:cNvSpPr>
                <a:spLocks noChangeArrowheads="1"/>
              </p:cNvSpPr>
              <p:nvPr/>
            </p:nvSpPr>
            <p:spPr bwMode="auto">
              <a:xfrm>
                <a:off x="2205" y="374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0" name="Rectangle 326"/>
              <p:cNvSpPr>
                <a:spLocks noChangeArrowheads="1"/>
              </p:cNvSpPr>
              <p:nvPr/>
            </p:nvSpPr>
            <p:spPr bwMode="auto">
              <a:xfrm>
                <a:off x="2205" y="398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1" name="Rectangle 327"/>
              <p:cNvSpPr>
                <a:spLocks noChangeArrowheads="1"/>
              </p:cNvSpPr>
              <p:nvPr/>
            </p:nvSpPr>
            <p:spPr bwMode="auto">
              <a:xfrm>
                <a:off x="2205" y="385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2" name="Rectangle 328"/>
              <p:cNvSpPr>
                <a:spLocks noChangeArrowheads="1"/>
              </p:cNvSpPr>
              <p:nvPr/>
            </p:nvSpPr>
            <p:spPr bwMode="auto">
              <a:xfrm>
                <a:off x="2205" y="411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3" name="Rectangle 329"/>
              <p:cNvSpPr>
                <a:spLocks noChangeArrowheads="1"/>
              </p:cNvSpPr>
              <p:nvPr/>
            </p:nvSpPr>
            <p:spPr bwMode="auto">
              <a:xfrm>
                <a:off x="2205" y="424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4" name="Rectangle 330"/>
              <p:cNvSpPr>
                <a:spLocks noChangeArrowheads="1"/>
              </p:cNvSpPr>
              <p:nvPr/>
            </p:nvSpPr>
            <p:spPr bwMode="auto">
              <a:xfrm>
                <a:off x="2205" y="437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5" name="Rectangle 331"/>
              <p:cNvSpPr>
                <a:spLocks noChangeArrowheads="1"/>
              </p:cNvSpPr>
              <p:nvPr/>
            </p:nvSpPr>
            <p:spPr bwMode="auto">
              <a:xfrm>
                <a:off x="2205" y="4499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6" name="Rectangle 332"/>
              <p:cNvSpPr>
                <a:spLocks noChangeArrowheads="1"/>
              </p:cNvSpPr>
              <p:nvPr/>
            </p:nvSpPr>
            <p:spPr bwMode="auto">
              <a:xfrm>
                <a:off x="2205" y="462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7" name="Rectangle 333"/>
              <p:cNvSpPr>
                <a:spLocks noChangeArrowheads="1"/>
              </p:cNvSpPr>
              <p:nvPr/>
            </p:nvSpPr>
            <p:spPr bwMode="auto">
              <a:xfrm>
                <a:off x="2205" y="4755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8" name="Rectangle 334"/>
              <p:cNvSpPr>
                <a:spLocks noChangeArrowheads="1"/>
              </p:cNvSpPr>
              <p:nvPr/>
            </p:nvSpPr>
            <p:spPr bwMode="auto">
              <a:xfrm>
                <a:off x="2205" y="4887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299" name="Rectangle 335"/>
              <p:cNvSpPr>
                <a:spLocks noChangeArrowheads="1"/>
              </p:cNvSpPr>
              <p:nvPr/>
            </p:nvSpPr>
            <p:spPr bwMode="auto">
              <a:xfrm>
                <a:off x="2205" y="501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300" name="Group 336"/>
              <p:cNvGrpSpPr>
                <a:grpSpLocks/>
              </p:cNvGrpSpPr>
              <p:nvPr/>
            </p:nvGrpSpPr>
            <p:grpSpPr bwMode="auto">
              <a:xfrm>
                <a:off x="2282" y="3050"/>
                <a:ext cx="260" cy="104"/>
                <a:chOff x="3024" y="672"/>
                <a:chExt cx="480" cy="192"/>
              </a:xfrm>
            </p:grpSpPr>
            <p:sp>
              <p:nvSpPr>
                <p:cNvPr id="543" name="Line 33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44" name="Line 33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45" name="Line 33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46" name="Line 34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47" name="Line 34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48" name="Line 34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301" name="Line 343"/>
              <p:cNvSpPr>
                <a:spLocks noChangeShapeType="1"/>
              </p:cNvSpPr>
              <p:nvPr/>
            </p:nvSpPr>
            <p:spPr bwMode="auto">
              <a:xfrm flipV="1">
                <a:off x="2412" y="2973"/>
                <a:ext cx="0" cy="19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302" name="Group 344"/>
              <p:cNvGrpSpPr>
                <a:grpSpLocks/>
              </p:cNvGrpSpPr>
              <p:nvPr/>
            </p:nvGrpSpPr>
            <p:grpSpPr bwMode="auto">
              <a:xfrm>
                <a:off x="2282" y="3180"/>
                <a:ext cx="260" cy="103"/>
                <a:chOff x="3024" y="672"/>
                <a:chExt cx="480" cy="192"/>
              </a:xfrm>
            </p:grpSpPr>
            <p:sp>
              <p:nvSpPr>
                <p:cNvPr id="537" name="Line 34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38" name="Line 34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39" name="Line 34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40" name="Line 34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41" name="Line 34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42" name="Line 35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03" name="Group 351"/>
              <p:cNvGrpSpPr>
                <a:grpSpLocks/>
              </p:cNvGrpSpPr>
              <p:nvPr/>
            </p:nvGrpSpPr>
            <p:grpSpPr bwMode="auto">
              <a:xfrm>
                <a:off x="2282" y="3310"/>
                <a:ext cx="260" cy="102"/>
                <a:chOff x="3024" y="672"/>
                <a:chExt cx="480" cy="192"/>
              </a:xfrm>
            </p:grpSpPr>
            <p:sp>
              <p:nvSpPr>
                <p:cNvPr id="531" name="Line 35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32" name="Line 35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33" name="Line 35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34" name="Line 35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35" name="Line 35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36" name="Line 35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04" name="Group 358"/>
              <p:cNvGrpSpPr>
                <a:grpSpLocks/>
              </p:cNvGrpSpPr>
              <p:nvPr/>
            </p:nvGrpSpPr>
            <p:grpSpPr bwMode="auto">
              <a:xfrm>
                <a:off x="2282" y="3438"/>
                <a:ext cx="260" cy="104"/>
                <a:chOff x="3024" y="672"/>
                <a:chExt cx="480" cy="192"/>
              </a:xfrm>
            </p:grpSpPr>
            <p:sp>
              <p:nvSpPr>
                <p:cNvPr id="525" name="Line 35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6" name="Line 36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7" name="Line 36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8" name="Line 36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9" name="Line 36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30" name="Line 36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05" name="Group 365"/>
              <p:cNvGrpSpPr>
                <a:grpSpLocks/>
              </p:cNvGrpSpPr>
              <p:nvPr/>
            </p:nvGrpSpPr>
            <p:grpSpPr bwMode="auto">
              <a:xfrm>
                <a:off x="2282" y="3568"/>
                <a:ext cx="260" cy="103"/>
                <a:chOff x="3024" y="672"/>
                <a:chExt cx="480" cy="192"/>
              </a:xfrm>
            </p:grpSpPr>
            <p:sp>
              <p:nvSpPr>
                <p:cNvPr id="519" name="Line 36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0" name="Line 36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1" name="Line 36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2" name="Line 36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3" name="Line 37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4" name="Line 37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06" name="Group 372"/>
              <p:cNvGrpSpPr>
                <a:grpSpLocks/>
              </p:cNvGrpSpPr>
              <p:nvPr/>
            </p:nvGrpSpPr>
            <p:grpSpPr bwMode="auto">
              <a:xfrm>
                <a:off x="2282" y="3690"/>
                <a:ext cx="260" cy="104"/>
                <a:chOff x="3024" y="672"/>
                <a:chExt cx="480" cy="192"/>
              </a:xfrm>
            </p:grpSpPr>
            <p:sp>
              <p:nvSpPr>
                <p:cNvPr id="513" name="Line 37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14" name="Line 37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15" name="Line 37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16" name="Line 37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17" name="Line 37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18" name="Line 37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07" name="Group 379"/>
              <p:cNvGrpSpPr>
                <a:grpSpLocks/>
              </p:cNvGrpSpPr>
              <p:nvPr/>
            </p:nvGrpSpPr>
            <p:grpSpPr bwMode="auto">
              <a:xfrm>
                <a:off x="2282" y="3811"/>
                <a:ext cx="260" cy="103"/>
                <a:chOff x="3024" y="672"/>
                <a:chExt cx="480" cy="192"/>
              </a:xfrm>
            </p:grpSpPr>
            <p:sp>
              <p:nvSpPr>
                <p:cNvPr id="507" name="Line 38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08" name="Line 38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09" name="Line 38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10" name="Line 38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11" name="Line 38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12" name="Line 38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08" name="Group 386"/>
              <p:cNvGrpSpPr>
                <a:grpSpLocks/>
              </p:cNvGrpSpPr>
              <p:nvPr/>
            </p:nvGrpSpPr>
            <p:grpSpPr bwMode="auto">
              <a:xfrm>
                <a:off x="2282" y="3936"/>
                <a:ext cx="260" cy="104"/>
                <a:chOff x="3024" y="672"/>
                <a:chExt cx="480" cy="192"/>
              </a:xfrm>
            </p:grpSpPr>
            <p:sp>
              <p:nvSpPr>
                <p:cNvPr id="501" name="Line 38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02" name="Line 38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03" name="Line 38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04" name="Line 39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05" name="Line 39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06" name="Line 39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09" name="Group 393"/>
              <p:cNvGrpSpPr>
                <a:grpSpLocks/>
              </p:cNvGrpSpPr>
              <p:nvPr/>
            </p:nvGrpSpPr>
            <p:grpSpPr bwMode="auto">
              <a:xfrm>
                <a:off x="2282" y="4060"/>
                <a:ext cx="260" cy="103"/>
                <a:chOff x="3024" y="672"/>
                <a:chExt cx="480" cy="192"/>
              </a:xfrm>
            </p:grpSpPr>
            <p:sp>
              <p:nvSpPr>
                <p:cNvPr id="495" name="Line 39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6" name="Line 39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7" name="Line 39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8" name="Line 39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9" name="Line 39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00" name="Line 39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0" name="Group 400"/>
              <p:cNvGrpSpPr>
                <a:grpSpLocks/>
              </p:cNvGrpSpPr>
              <p:nvPr/>
            </p:nvGrpSpPr>
            <p:grpSpPr bwMode="auto">
              <a:xfrm>
                <a:off x="2282" y="4188"/>
                <a:ext cx="260" cy="104"/>
                <a:chOff x="3024" y="672"/>
                <a:chExt cx="480" cy="192"/>
              </a:xfrm>
            </p:grpSpPr>
            <p:sp>
              <p:nvSpPr>
                <p:cNvPr id="489" name="Line 40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0" name="Line 40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1" name="Line 40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2" name="Line 40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3" name="Line 40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4" name="Line 40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1" name="Group 407"/>
              <p:cNvGrpSpPr>
                <a:grpSpLocks/>
              </p:cNvGrpSpPr>
              <p:nvPr/>
            </p:nvGrpSpPr>
            <p:grpSpPr bwMode="auto">
              <a:xfrm>
                <a:off x="2282" y="4318"/>
                <a:ext cx="260" cy="103"/>
                <a:chOff x="3024" y="672"/>
                <a:chExt cx="480" cy="192"/>
              </a:xfrm>
            </p:grpSpPr>
            <p:sp>
              <p:nvSpPr>
                <p:cNvPr id="483" name="Line 40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84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85" name="Line 41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86" name="Line 41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87" name="Line 41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88" name="Line 41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2" name="Group 414"/>
              <p:cNvGrpSpPr>
                <a:grpSpLocks/>
              </p:cNvGrpSpPr>
              <p:nvPr/>
            </p:nvGrpSpPr>
            <p:grpSpPr bwMode="auto">
              <a:xfrm>
                <a:off x="2282" y="4444"/>
                <a:ext cx="260" cy="104"/>
                <a:chOff x="3024" y="672"/>
                <a:chExt cx="480" cy="192"/>
              </a:xfrm>
            </p:grpSpPr>
            <p:sp>
              <p:nvSpPr>
                <p:cNvPr id="477" name="Line 41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78" name="Line 41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79" name="Line 41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80" name="Line 41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81" name="Line 41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82" name="Line 42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3" name="Group 421"/>
              <p:cNvGrpSpPr>
                <a:grpSpLocks/>
              </p:cNvGrpSpPr>
              <p:nvPr/>
            </p:nvGrpSpPr>
            <p:grpSpPr bwMode="auto">
              <a:xfrm>
                <a:off x="2282" y="4570"/>
                <a:ext cx="260" cy="104"/>
                <a:chOff x="3024" y="672"/>
                <a:chExt cx="480" cy="192"/>
              </a:xfrm>
            </p:grpSpPr>
            <p:sp>
              <p:nvSpPr>
                <p:cNvPr id="471" name="Line 42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72" name="Line 42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73" name="Line 42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74" name="Line 42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75" name="Line 42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76" name="Line 42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4" name="Group 428"/>
              <p:cNvGrpSpPr>
                <a:grpSpLocks/>
              </p:cNvGrpSpPr>
              <p:nvPr/>
            </p:nvGrpSpPr>
            <p:grpSpPr bwMode="auto">
              <a:xfrm>
                <a:off x="2282" y="4700"/>
                <a:ext cx="260" cy="103"/>
                <a:chOff x="3024" y="672"/>
                <a:chExt cx="480" cy="192"/>
              </a:xfrm>
            </p:grpSpPr>
            <p:sp>
              <p:nvSpPr>
                <p:cNvPr id="465" name="Line 42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66" name="Line 43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67" name="Line 43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68" name="Line 43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69" name="Line 43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70" name="Line 43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5" name="Group 435"/>
              <p:cNvGrpSpPr>
                <a:grpSpLocks/>
              </p:cNvGrpSpPr>
              <p:nvPr/>
            </p:nvGrpSpPr>
            <p:grpSpPr bwMode="auto">
              <a:xfrm>
                <a:off x="2282" y="4829"/>
                <a:ext cx="260" cy="104"/>
                <a:chOff x="3024" y="672"/>
                <a:chExt cx="480" cy="192"/>
              </a:xfrm>
            </p:grpSpPr>
            <p:sp>
              <p:nvSpPr>
                <p:cNvPr id="459" name="Line 43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60" name="Line 43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61" name="Line 43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62" name="Line 43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63" name="Line 44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64" name="Line 44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6" name="Group 442"/>
              <p:cNvGrpSpPr>
                <a:grpSpLocks/>
              </p:cNvGrpSpPr>
              <p:nvPr/>
            </p:nvGrpSpPr>
            <p:grpSpPr bwMode="auto">
              <a:xfrm>
                <a:off x="2282" y="4955"/>
                <a:ext cx="260" cy="103"/>
                <a:chOff x="3024" y="672"/>
                <a:chExt cx="480" cy="192"/>
              </a:xfrm>
            </p:grpSpPr>
            <p:sp>
              <p:nvSpPr>
                <p:cNvPr id="453" name="Line 44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54" name="Line 44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55" name="Line 44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56" name="Line 44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57" name="Line 44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58" name="Line 44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7" name="Group 449"/>
              <p:cNvGrpSpPr>
                <a:grpSpLocks/>
              </p:cNvGrpSpPr>
              <p:nvPr/>
            </p:nvGrpSpPr>
            <p:grpSpPr bwMode="auto">
              <a:xfrm>
                <a:off x="2542" y="3102"/>
                <a:ext cx="258" cy="104"/>
                <a:chOff x="3024" y="672"/>
                <a:chExt cx="480" cy="192"/>
              </a:xfrm>
            </p:grpSpPr>
            <p:sp>
              <p:nvSpPr>
                <p:cNvPr id="447" name="Line 45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48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49" name="Line 45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50" name="Line 45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51" name="Line 45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52" name="Line 45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8" name="Group 456"/>
              <p:cNvGrpSpPr>
                <a:grpSpLocks/>
              </p:cNvGrpSpPr>
              <p:nvPr/>
            </p:nvGrpSpPr>
            <p:grpSpPr bwMode="auto">
              <a:xfrm>
                <a:off x="2542" y="3387"/>
                <a:ext cx="258" cy="104"/>
                <a:chOff x="3024" y="672"/>
                <a:chExt cx="480" cy="192"/>
              </a:xfrm>
            </p:grpSpPr>
            <p:sp>
              <p:nvSpPr>
                <p:cNvPr id="441" name="Line 45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42" name="Line 45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43" name="Line 45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44" name="Line 46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45" name="Line 46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46" name="Line 46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19" name="Group 463"/>
              <p:cNvGrpSpPr>
                <a:grpSpLocks/>
              </p:cNvGrpSpPr>
              <p:nvPr/>
            </p:nvGrpSpPr>
            <p:grpSpPr bwMode="auto">
              <a:xfrm>
                <a:off x="2542" y="3619"/>
                <a:ext cx="258" cy="104"/>
                <a:chOff x="3024" y="672"/>
                <a:chExt cx="480" cy="192"/>
              </a:xfrm>
            </p:grpSpPr>
            <p:sp>
              <p:nvSpPr>
                <p:cNvPr id="435" name="Line 46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36" name="Line 46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37" name="Line 46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38" name="Line 46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39" name="Line 46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40" name="Line 46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20" name="Group 470"/>
              <p:cNvGrpSpPr>
                <a:grpSpLocks/>
              </p:cNvGrpSpPr>
              <p:nvPr/>
            </p:nvGrpSpPr>
            <p:grpSpPr bwMode="auto">
              <a:xfrm>
                <a:off x="2542" y="3852"/>
                <a:ext cx="258" cy="104"/>
                <a:chOff x="3024" y="672"/>
                <a:chExt cx="480" cy="192"/>
              </a:xfrm>
            </p:grpSpPr>
            <p:sp>
              <p:nvSpPr>
                <p:cNvPr id="429" name="Line 47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30" name="Line 47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31" name="Line 47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32" name="Line 47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33" name="Line 47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34" name="Line 47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21" name="Group 477"/>
              <p:cNvGrpSpPr>
                <a:grpSpLocks/>
              </p:cNvGrpSpPr>
              <p:nvPr/>
            </p:nvGrpSpPr>
            <p:grpSpPr bwMode="auto">
              <a:xfrm>
                <a:off x="2542" y="4137"/>
                <a:ext cx="258" cy="104"/>
                <a:chOff x="3024" y="672"/>
                <a:chExt cx="480" cy="192"/>
              </a:xfrm>
            </p:grpSpPr>
            <p:sp>
              <p:nvSpPr>
                <p:cNvPr id="423" name="Line 47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24" name="Line 47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25" name="Line 48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26" name="Line 48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27" name="Line 48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28" name="Line 48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22" name="Group 484"/>
              <p:cNvGrpSpPr>
                <a:grpSpLocks/>
              </p:cNvGrpSpPr>
              <p:nvPr/>
            </p:nvGrpSpPr>
            <p:grpSpPr bwMode="auto">
              <a:xfrm>
                <a:off x="2542" y="4370"/>
                <a:ext cx="258" cy="104"/>
                <a:chOff x="3024" y="672"/>
                <a:chExt cx="480" cy="192"/>
              </a:xfrm>
            </p:grpSpPr>
            <p:sp>
              <p:nvSpPr>
                <p:cNvPr id="417" name="Line 48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18" name="Line 48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19" name="Line 48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20" name="Line 48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21" name="Line 48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22" name="Line 49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23" name="Group 491"/>
              <p:cNvGrpSpPr>
                <a:grpSpLocks/>
              </p:cNvGrpSpPr>
              <p:nvPr/>
            </p:nvGrpSpPr>
            <p:grpSpPr bwMode="auto">
              <a:xfrm>
                <a:off x="2542" y="4602"/>
                <a:ext cx="258" cy="104"/>
                <a:chOff x="3024" y="672"/>
                <a:chExt cx="480" cy="192"/>
              </a:xfrm>
            </p:grpSpPr>
            <p:sp>
              <p:nvSpPr>
                <p:cNvPr id="411" name="Line 49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12" name="Line 49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13" name="Line 49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14" name="Line 49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15" name="Line 49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16" name="Line 49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24" name="Group 498"/>
              <p:cNvGrpSpPr>
                <a:grpSpLocks/>
              </p:cNvGrpSpPr>
              <p:nvPr/>
            </p:nvGrpSpPr>
            <p:grpSpPr bwMode="auto">
              <a:xfrm>
                <a:off x="2542" y="4887"/>
                <a:ext cx="258" cy="104"/>
                <a:chOff x="3024" y="672"/>
                <a:chExt cx="480" cy="192"/>
              </a:xfrm>
            </p:grpSpPr>
            <p:sp>
              <p:nvSpPr>
                <p:cNvPr id="405" name="Line 49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06" name="Line 50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07" name="Line 50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08" name="Line 50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09" name="Line 50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10" name="Line 50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325" name="Line 505"/>
              <p:cNvSpPr>
                <a:spLocks noChangeShapeType="1"/>
              </p:cNvSpPr>
              <p:nvPr/>
            </p:nvSpPr>
            <p:spPr bwMode="auto">
              <a:xfrm>
                <a:off x="2542" y="315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26" name="Line 506"/>
              <p:cNvSpPr>
                <a:spLocks noChangeShapeType="1"/>
              </p:cNvSpPr>
              <p:nvPr/>
            </p:nvSpPr>
            <p:spPr bwMode="auto">
              <a:xfrm>
                <a:off x="2542" y="3412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27" name="Line 507"/>
              <p:cNvSpPr>
                <a:spLocks noChangeShapeType="1"/>
              </p:cNvSpPr>
              <p:nvPr/>
            </p:nvSpPr>
            <p:spPr bwMode="auto">
              <a:xfrm>
                <a:off x="2542" y="3671"/>
                <a:ext cx="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28" name="Line 508"/>
              <p:cNvSpPr>
                <a:spLocks noChangeShapeType="1"/>
              </p:cNvSpPr>
              <p:nvPr/>
            </p:nvSpPr>
            <p:spPr bwMode="auto">
              <a:xfrm>
                <a:off x="2542" y="3911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29" name="Line 509"/>
              <p:cNvSpPr>
                <a:spLocks noChangeShapeType="1"/>
              </p:cNvSpPr>
              <p:nvPr/>
            </p:nvSpPr>
            <p:spPr bwMode="auto">
              <a:xfrm>
                <a:off x="2542" y="4163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30" name="Line 510"/>
              <p:cNvSpPr>
                <a:spLocks noChangeShapeType="1"/>
              </p:cNvSpPr>
              <p:nvPr/>
            </p:nvSpPr>
            <p:spPr bwMode="auto">
              <a:xfrm>
                <a:off x="2542" y="4421"/>
                <a:ext cx="0" cy="1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31" name="Line 511"/>
              <p:cNvSpPr>
                <a:spLocks noChangeShapeType="1"/>
              </p:cNvSpPr>
              <p:nvPr/>
            </p:nvSpPr>
            <p:spPr bwMode="auto">
              <a:xfrm>
                <a:off x="2542" y="467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32" name="Line 512"/>
              <p:cNvSpPr>
                <a:spLocks noChangeShapeType="1"/>
              </p:cNvSpPr>
              <p:nvPr/>
            </p:nvSpPr>
            <p:spPr bwMode="auto">
              <a:xfrm>
                <a:off x="2542" y="4930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33" name="Line 513"/>
              <p:cNvSpPr>
                <a:spLocks noChangeShapeType="1"/>
              </p:cNvSpPr>
              <p:nvPr/>
            </p:nvSpPr>
            <p:spPr bwMode="auto">
              <a:xfrm>
                <a:off x="2800" y="32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34" name="Line 514"/>
              <p:cNvSpPr>
                <a:spLocks noChangeShapeType="1"/>
              </p:cNvSpPr>
              <p:nvPr/>
            </p:nvSpPr>
            <p:spPr bwMode="auto">
              <a:xfrm>
                <a:off x="2800" y="3723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35" name="Line 515"/>
              <p:cNvSpPr>
                <a:spLocks noChangeShapeType="1"/>
              </p:cNvSpPr>
              <p:nvPr/>
            </p:nvSpPr>
            <p:spPr bwMode="auto">
              <a:xfrm>
                <a:off x="2800" y="4241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36" name="Line 516"/>
              <p:cNvSpPr>
                <a:spLocks noChangeShapeType="1"/>
              </p:cNvSpPr>
              <p:nvPr/>
            </p:nvSpPr>
            <p:spPr bwMode="auto">
              <a:xfrm>
                <a:off x="2800" y="47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337" name="Group 517"/>
              <p:cNvGrpSpPr>
                <a:grpSpLocks/>
              </p:cNvGrpSpPr>
              <p:nvPr/>
            </p:nvGrpSpPr>
            <p:grpSpPr bwMode="auto">
              <a:xfrm>
                <a:off x="2800" y="4732"/>
                <a:ext cx="258" cy="104"/>
                <a:chOff x="3024" y="672"/>
                <a:chExt cx="480" cy="192"/>
              </a:xfrm>
            </p:grpSpPr>
            <p:sp>
              <p:nvSpPr>
                <p:cNvPr id="399" name="Line 51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00" name="Line 51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01" name="Line 52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02" name="Line 52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03" name="Line 52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04" name="Line 52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38" name="Group 524"/>
              <p:cNvGrpSpPr>
                <a:grpSpLocks/>
              </p:cNvGrpSpPr>
              <p:nvPr/>
            </p:nvGrpSpPr>
            <p:grpSpPr bwMode="auto">
              <a:xfrm>
                <a:off x="2800" y="4267"/>
                <a:ext cx="258" cy="103"/>
                <a:chOff x="3024" y="672"/>
                <a:chExt cx="480" cy="192"/>
              </a:xfrm>
            </p:grpSpPr>
            <p:sp>
              <p:nvSpPr>
                <p:cNvPr id="393" name="Line 52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94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95" name="Line 52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96" name="Line 52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97" name="Line 52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98" name="Line 53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39" name="Group 531"/>
              <p:cNvGrpSpPr>
                <a:grpSpLocks/>
              </p:cNvGrpSpPr>
              <p:nvPr/>
            </p:nvGrpSpPr>
            <p:grpSpPr bwMode="auto">
              <a:xfrm>
                <a:off x="2800" y="3723"/>
                <a:ext cx="258" cy="103"/>
                <a:chOff x="3024" y="672"/>
                <a:chExt cx="480" cy="192"/>
              </a:xfrm>
            </p:grpSpPr>
            <p:sp>
              <p:nvSpPr>
                <p:cNvPr id="387" name="Line 53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88" name="Line 53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89" name="Line 53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90" name="Line 53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91" name="Line 53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92" name="Line 53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40" name="Group 538"/>
              <p:cNvGrpSpPr>
                <a:grpSpLocks/>
              </p:cNvGrpSpPr>
              <p:nvPr/>
            </p:nvGrpSpPr>
            <p:grpSpPr bwMode="auto">
              <a:xfrm>
                <a:off x="2818" y="3248"/>
                <a:ext cx="258" cy="104"/>
                <a:chOff x="3024" y="672"/>
                <a:chExt cx="480" cy="192"/>
              </a:xfrm>
            </p:grpSpPr>
            <p:sp>
              <p:nvSpPr>
                <p:cNvPr id="381" name="Line 53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82" name="Line 54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83" name="Line 54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84" name="Line 54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85" name="Line 54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86" name="Line 54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341" name="Line 545"/>
              <p:cNvSpPr>
                <a:spLocks noChangeShapeType="1"/>
              </p:cNvSpPr>
              <p:nvPr/>
            </p:nvSpPr>
            <p:spPr bwMode="auto">
              <a:xfrm>
                <a:off x="3058" y="3335"/>
                <a:ext cx="0" cy="4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42" name="Line 546"/>
              <p:cNvSpPr>
                <a:spLocks noChangeShapeType="1"/>
              </p:cNvSpPr>
              <p:nvPr/>
            </p:nvSpPr>
            <p:spPr bwMode="auto">
              <a:xfrm>
                <a:off x="3058" y="4370"/>
                <a:ext cx="0" cy="4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343" name="Group 547"/>
              <p:cNvGrpSpPr>
                <a:grpSpLocks/>
              </p:cNvGrpSpPr>
              <p:nvPr/>
            </p:nvGrpSpPr>
            <p:grpSpPr bwMode="auto">
              <a:xfrm>
                <a:off x="3058" y="4474"/>
                <a:ext cx="259" cy="103"/>
                <a:chOff x="3024" y="672"/>
                <a:chExt cx="480" cy="192"/>
              </a:xfrm>
            </p:grpSpPr>
            <p:sp>
              <p:nvSpPr>
                <p:cNvPr id="375" name="Line 54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76" name="Line 54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77" name="Line 55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78" name="Line 55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79" name="Line 55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80" name="Line 55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344" name="Group 554"/>
              <p:cNvGrpSpPr>
                <a:grpSpLocks/>
              </p:cNvGrpSpPr>
              <p:nvPr/>
            </p:nvGrpSpPr>
            <p:grpSpPr bwMode="auto">
              <a:xfrm>
                <a:off x="3058" y="3491"/>
                <a:ext cx="259" cy="103"/>
                <a:chOff x="3024" y="672"/>
                <a:chExt cx="480" cy="192"/>
              </a:xfrm>
            </p:grpSpPr>
            <p:sp>
              <p:nvSpPr>
                <p:cNvPr id="369" name="Line 55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70" name="Line 55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71" name="Line 55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72" name="Line 55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73" name="Line 55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74" name="Line 56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345" name="Line 561"/>
              <p:cNvSpPr>
                <a:spLocks noChangeShapeType="1"/>
              </p:cNvSpPr>
              <p:nvPr/>
            </p:nvSpPr>
            <p:spPr bwMode="auto">
              <a:xfrm>
                <a:off x="3317" y="3594"/>
                <a:ext cx="0" cy="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46" name="Line 562"/>
              <p:cNvSpPr>
                <a:spLocks noChangeShapeType="1"/>
              </p:cNvSpPr>
              <p:nvPr/>
            </p:nvSpPr>
            <p:spPr bwMode="auto">
              <a:xfrm>
                <a:off x="2670" y="2973"/>
                <a:ext cx="0" cy="1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47" name="Line 563"/>
              <p:cNvSpPr>
                <a:spLocks noChangeShapeType="1"/>
              </p:cNvSpPr>
              <p:nvPr/>
            </p:nvSpPr>
            <p:spPr bwMode="auto">
              <a:xfrm>
                <a:off x="2929" y="2973"/>
                <a:ext cx="0" cy="17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48" name="Line 564"/>
              <p:cNvSpPr>
                <a:spLocks noChangeShapeType="1"/>
              </p:cNvSpPr>
              <p:nvPr/>
            </p:nvSpPr>
            <p:spPr bwMode="auto">
              <a:xfrm>
                <a:off x="3188" y="2973"/>
                <a:ext cx="0" cy="1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49" name="Oval 565"/>
              <p:cNvSpPr>
                <a:spLocks noChangeArrowheads="1"/>
              </p:cNvSpPr>
              <p:nvPr/>
            </p:nvSpPr>
            <p:spPr bwMode="auto">
              <a:xfrm>
                <a:off x="2399" y="3154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0" name="Oval 566"/>
              <p:cNvSpPr>
                <a:spLocks noChangeArrowheads="1"/>
              </p:cNvSpPr>
              <p:nvPr/>
            </p:nvSpPr>
            <p:spPr bwMode="auto">
              <a:xfrm>
                <a:off x="2403" y="3406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1" name="Oval 567"/>
              <p:cNvSpPr>
                <a:spLocks noChangeArrowheads="1"/>
              </p:cNvSpPr>
              <p:nvPr/>
            </p:nvSpPr>
            <p:spPr bwMode="auto">
              <a:xfrm>
                <a:off x="2399" y="3671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2" name="Oval 568"/>
              <p:cNvSpPr>
                <a:spLocks noChangeArrowheads="1"/>
              </p:cNvSpPr>
              <p:nvPr/>
            </p:nvSpPr>
            <p:spPr bwMode="auto">
              <a:xfrm>
                <a:off x="2403" y="3908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3" name="Oval 569"/>
              <p:cNvSpPr>
                <a:spLocks noChangeArrowheads="1"/>
              </p:cNvSpPr>
              <p:nvPr/>
            </p:nvSpPr>
            <p:spPr bwMode="auto">
              <a:xfrm>
                <a:off x="2403" y="4157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4" name="Oval 570"/>
              <p:cNvSpPr>
                <a:spLocks noChangeArrowheads="1"/>
              </p:cNvSpPr>
              <p:nvPr/>
            </p:nvSpPr>
            <p:spPr bwMode="auto">
              <a:xfrm>
                <a:off x="2403" y="4428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5" name="Oval 571"/>
              <p:cNvSpPr>
                <a:spLocks noChangeArrowheads="1"/>
              </p:cNvSpPr>
              <p:nvPr/>
            </p:nvSpPr>
            <p:spPr bwMode="auto">
              <a:xfrm>
                <a:off x="2399" y="4667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6" name="Oval 572"/>
              <p:cNvSpPr>
                <a:spLocks noChangeArrowheads="1"/>
              </p:cNvSpPr>
              <p:nvPr/>
            </p:nvSpPr>
            <p:spPr bwMode="auto">
              <a:xfrm>
                <a:off x="2399" y="4919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7" name="Oval 573"/>
              <p:cNvSpPr>
                <a:spLocks noChangeArrowheads="1"/>
              </p:cNvSpPr>
              <p:nvPr/>
            </p:nvSpPr>
            <p:spPr bwMode="auto">
              <a:xfrm>
                <a:off x="2658" y="33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8" name="Oval 574"/>
              <p:cNvSpPr>
                <a:spLocks noChangeArrowheads="1"/>
              </p:cNvSpPr>
              <p:nvPr/>
            </p:nvSpPr>
            <p:spPr bwMode="auto">
              <a:xfrm>
                <a:off x="2661" y="382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59" name="Oval 575"/>
              <p:cNvSpPr>
                <a:spLocks noChangeArrowheads="1"/>
              </p:cNvSpPr>
              <p:nvPr/>
            </p:nvSpPr>
            <p:spPr bwMode="auto">
              <a:xfrm>
                <a:off x="2664" y="4338"/>
                <a:ext cx="26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60" name="Oval 576"/>
              <p:cNvSpPr>
                <a:spLocks noChangeArrowheads="1"/>
              </p:cNvSpPr>
              <p:nvPr/>
            </p:nvSpPr>
            <p:spPr bwMode="auto">
              <a:xfrm>
                <a:off x="2661" y="48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61" name="Oval 577"/>
              <p:cNvSpPr>
                <a:spLocks noChangeArrowheads="1"/>
              </p:cNvSpPr>
              <p:nvPr/>
            </p:nvSpPr>
            <p:spPr bwMode="auto">
              <a:xfrm>
                <a:off x="2923" y="469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62" name="Oval 578"/>
              <p:cNvSpPr>
                <a:spLocks noChangeArrowheads="1"/>
              </p:cNvSpPr>
              <p:nvPr/>
            </p:nvSpPr>
            <p:spPr bwMode="auto">
              <a:xfrm>
                <a:off x="3185" y="4441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63" name="Oval 579"/>
              <p:cNvSpPr>
                <a:spLocks noChangeArrowheads="1"/>
              </p:cNvSpPr>
              <p:nvPr/>
            </p:nvSpPr>
            <p:spPr bwMode="auto">
              <a:xfrm>
                <a:off x="2919" y="3690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364" name="Text Box 580"/>
              <p:cNvSpPr txBox="1">
                <a:spLocks noChangeArrowheads="1"/>
              </p:cNvSpPr>
              <p:nvPr/>
            </p:nvSpPr>
            <p:spPr bwMode="auto">
              <a:xfrm>
                <a:off x="2179" y="2634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365" name="Text Box 581"/>
              <p:cNvSpPr txBox="1">
                <a:spLocks noChangeArrowheads="1"/>
              </p:cNvSpPr>
              <p:nvPr/>
            </p:nvSpPr>
            <p:spPr bwMode="auto">
              <a:xfrm>
                <a:off x="2426" y="2637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366" name="Text Box 582"/>
              <p:cNvSpPr txBox="1">
                <a:spLocks noChangeArrowheads="1"/>
              </p:cNvSpPr>
              <p:nvPr/>
            </p:nvSpPr>
            <p:spPr bwMode="auto">
              <a:xfrm>
                <a:off x="2687" y="2640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367" name="Text Box 583"/>
              <p:cNvSpPr txBox="1">
                <a:spLocks noChangeArrowheads="1"/>
              </p:cNvSpPr>
              <p:nvPr/>
            </p:nvSpPr>
            <p:spPr bwMode="auto">
              <a:xfrm>
                <a:off x="2956" y="2648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368" name="Text Box 584"/>
              <p:cNvSpPr txBox="1">
                <a:spLocks noChangeArrowheads="1"/>
              </p:cNvSpPr>
              <p:nvPr/>
            </p:nvSpPr>
            <p:spPr bwMode="auto">
              <a:xfrm>
                <a:off x="2880" y="4917"/>
                <a:ext cx="563" cy="443"/>
              </a:xfrm>
              <a:prstGeom prst="rect">
                <a:avLst/>
              </a:prstGeom>
              <a:noFill/>
              <a:ln w="25400" cap="sq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LUT</a:t>
                </a:r>
              </a:p>
            </p:txBody>
          </p:sp>
        </p:grpSp>
      </p:grpSp>
      <p:grpSp>
        <p:nvGrpSpPr>
          <p:cNvPr id="549" name="Group 315"/>
          <p:cNvGrpSpPr>
            <a:grpSpLocks/>
          </p:cNvGrpSpPr>
          <p:nvPr/>
        </p:nvGrpSpPr>
        <p:grpSpPr bwMode="auto">
          <a:xfrm>
            <a:off x="2827337" y="2111952"/>
            <a:ext cx="921610" cy="1527324"/>
            <a:chOff x="655" y="2587"/>
            <a:chExt cx="1364" cy="2726"/>
          </a:xfrm>
        </p:grpSpPr>
        <p:sp>
          <p:nvSpPr>
            <p:cNvPr id="550" name="Line 318"/>
            <p:cNvSpPr>
              <a:spLocks noChangeShapeType="1"/>
            </p:cNvSpPr>
            <p:nvPr/>
          </p:nvSpPr>
          <p:spPr bwMode="auto">
            <a:xfrm>
              <a:off x="1786" y="3965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dirty="0"/>
            </a:p>
          </p:txBody>
        </p:sp>
        <p:grpSp>
          <p:nvGrpSpPr>
            <p:cNvPr id="551" name="Group 319"/>
            <p:cNvGrpSpPr>
              <a:grpSpLocks/>
            </p:cNvGrpSpPr>
            <p:nvPr/>
          </p:nvGrpSpPr>
          <p:grpSpPr bwMode="auto">
            <a:xfrm>
              <a:off x="655" y="2587"/>
              <a:ext cx="1264" cy="2726"/>
              <a:chOff x="2179" y="2634"/>
              <a:chExt cx="1264" cy="2726"/>
            </a:xfrm>
          </p:grpSpPr>
          <p:sp>
            <p:nvSpPr>
              <p:cNvPr id="552" name="Rectangle 320"/>
              <p:cNvSpPr>
                <a:spLocks noChangeArrowheads="1"/>
              </p:cNvSpPr>
              <p:nvPr/>
            </p:nvSpPr>
            <p:spPr bwMode="auto">
              <a:xfrm>
                <a:off x="2205" y="310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53" name="Rectangle 321"/>
              <p:cNvSpPr>
                <a:spLocks noChangeArrowheads="1"/>
              </p:cNvSpPr>
              <p:nvPr/>
            </p:nvSpPr>
            <p:spPr bwMode="auto">
              <a:xfrm>
                <a:off x="2205" y="3231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54" name="Rectangle 322"/>
              <p:cNvSpPr>
                <a:spLocks noChangeArrowheads="1"/>
              </p:cNvSpPr>
              <p:nvPr/>
            </p:nvSpPr>
            <p:spPr bwMode="auto">
              <a:xfrm>
                <a:off x="2205" y="336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55" name="Rectangle 323"/>
              <p:cNvSpPr>
                <a:spLocks noChangeArrowheads="1"/>
              </p:cNvSpPr>
              <p:nvPr/>
            </p:nvSpPr>
            <p:spPr bwMode="auto">
              <a:xfrm>
                <a:off x="2205" y="349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56" name="Rectangle 324"/>
              <p:cNvSpPr>
                <a:spLocks noChangeArrowheads="1"/>
              </p:cNvSpPr>
              <p:nvPr/>
            </p:nvSpPr>
            <p:spPr bwMode="auto">
              <a:xfrm>
                <a:off x="2205" y="3619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57" name="Rectangle 325"/>
              <p:cNvSpPr>
                <a:spLocks noChangeArrowheads="1"/>
              </p:cNvSpPr>
              <p:nvPr/>
            </p:nvSpPr>
            <p:spPr bwMode="auto">
              <a:xfrm>
                <a:off x="2205" y="374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58" name="Rectangle 326"/>
              <p:cNvSpPr>
                <a:spLocks noChangeArrowheads="1"/>
              </p:cNvSpPr>
              <p:nvPr/>
            </p:nvSpPr>
            <p:spPr bwMode="auto">
              <a:xfrm>
                <a:off x="2205" y="398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59" name="Rectangle 327"/>
              <p:cNvSpPr>
                <a:spLocks noChangeArrowheads="1"/>
              </p:cNvSpPr>
              <p:nvPr/>
            </p:nvSpPr>
            <p:spPr bwMode="auto">
              <a:xfrm>
                <a:off x="2205" y="385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60" name="Rectangle 328"/>
              <p:cNvSpPr>
                <a:spLocks noChangeArrowheads="1"/>
              </p:cNvSpPr>
              <p:nvPr/>
            </p:nvSpPr>
            <p:spPr bwMode="auto">
              <a:xfrm>
                <a:off x="2205" y="411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61" name="Rectangle 329"/>
              <p:cNvSpPr>
                <a:spLocks noChangeArrowheads="1"/>
              </p:cNvSpPr>
              <p:nvPr/>
            </p:nvSpPr>
            <p:spPr bwMode="auto">
              <a:xfrm>
                <a:off x="2205" y="424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62" name="Rectangle 330"/>
              <p:cNvSpPr>
                <a:spLocks noChangeArrowheads="1"/>
              </p:cNvSpPr>
              <p:nvPr/>
            </p:nvSpPr>
            <p:spPr bwMode="auto">
              <a:xfrm>
                <a:off x="2205" y="437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63" name="Rectangle 331"/>
              <p:cNvSpPr>
                <a:spLocks noChangeArrowheads="1"/>
              </p:cNvSpPr>
              <p:nvPr/>
            </p:nvSpPr>
            <p:spPr bwMode="auto">
              <a:xfrm>
                <a:off x="2205" y="4499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64" name="Rectangle 332"/>
              <p:cNvSpPr>
                <a:spLocks noChangeArrowheads="1"/>
              </p:cNvSpPr>
              <p:nvPr/>
            </p:nvSpPr>
            <p:spPr bwMode="auto">
              <a:xfrm>
                <a:off x="2205" y="462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65" name="Rectangle 333"/>
              <p:cNvSpPr>
                <a:spLocks noChangeArrowheads="1"/>
              </p:cNvSpPr>
              <p:nvPr/>
            </p:nvSpPr>
            <p:spPr bwMode="auto">
              <a:xfrm>
                <a:off x="2205" y="4755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66" name="Rectangle 334"/>
              <p:cNvSpPr>
                <a:spLocks noChangeArrowheads="1"/>
              </p:cNvSpPr>
              <p:nvPr/>
            </p:nvSpPr>
            <p:spPr bwMode="auto">
              <a:xfrm>
                <a:off x="2205" y="4887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67" name="Rectangle 335"/>
              <p:cNvSpPr>
                <a:spLocks noChangeArrowheads="1"/>
              </p:cNvSpPr>
              <p:nvPr/>
            </p:nvSpPr>
            <p:spPr bwMode="auto">
              <a:xfrm>
                <a:off x="2205" y="501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568" name="Group 336"/>
              <p:cNvGrpSpPr>
                <a:grpSpLocks/>
              </p:cNvGrpSpPr>
              <p:nvPr/>
            </p:nvGrpSpPr>
            <p:grpSpPr bwMode="auto">
              <a:xfrm>
                <a:off x="2282" y="3050"/>
                <a:ext cx="260" cy="104"/>
                <a:chOff x="3024" y="672"/>
                <a:chExt cx="480" cy="192"/>
              </a:xfrm>
            </p:grpSpPr>
            <p:sp>
              <p:nvSpPr>
                <p:cNvPr id="811" name="Line 33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12" name="Line 33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13" name="Line 33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14" name="Line 34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15" name="Line 34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16" name="Line 34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569" name="Line 343"/>
              <p:cNvSpPr>
                <a:spLocks noChangeShapeType="1"/>
              </p:cNvSpPr>
              <p:nvPr/>
            </p:nvSpPr>
            <p:spPr bwMode="auto">
              <a:xfrm flipV="1">
                <a:off x="2412" y="2973"/>
                <a:ext cx="0" cy="19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570" name="Group 344"/>
              <p:cNvGrpSpPr>
                <a:grpSpLocks/>
              </p:cNvGrpSpPr>
              <p:nvPr/>
            </p:nvGrpSpPr>
            <p:grpSpPr bwMode="auto">
              <a:xfrm>
                <a:off x="2282" y="3180"/>
                <a:ext cx="260" cy="103"/>
                <a:chOff x="3024" y="672"/>
                <a:chExt cx="480" cy="192"/>
              </a:xfrm>
            </p:grpSpPr>
            <p:sp>
              <p:nvSpPr>
                <p:cNvPr id="805" name="Line 34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6" name="Line 34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7" name="Line 34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8" name="Line 34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9" name="Line 34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10" name="Line 35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71" name="Group 351"/>
              <p:cNvGrpSpPr>
                <a:grpSpLocks/>
              </p:cNvGrpSpPr>
              <p:nvPr/>
            </p:nvGrpSpPr>
            <p:grpSpPr bwMode="auto">
              <a:xfrm>
                <a:off x="2282" y="3310"/>
                <a:ext cx="260" cy="102"/>
                <a:chOff x="3024" y="672"/>
                <a:chExt cx="480" cy="192"/>
              </a:xfrm>
            </p:grpSpPr>
            <p:sp>
              <p:nvSpPr>
                <p:cNvPr id="799" name="Line 35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0" name="Line 35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1" name="Line 35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2" name="Line 35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3" name="Line 35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4" name="Line 35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72" name="Group 358"/>
              <p:cNvGrpSpPr>
                <a:grpSpLocks/>
              </p:cNvGrpSpPr>
              <p:nvPr/>
            </p:nvGrpSpPr>
            <p:grpSpPr bwMode="auto">
              <a:xfrm>
                <a:off x="2282" y="3438"/>
                <a:ext cx="260" cy="104"/>
                <a:chOff x="3024" y="672"/>
                <a:chExt cx="480" cy="192"/>
              </a:xfrm>
            </p:grpSpPr>
            <p:sp>
              <p:nvSpPr>
                <p:cNvPr id="793" name="Line 35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94" name="Line 36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95" name="Line 36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96" name="Line 36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97" name="Line 36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98" name="Line 36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73" name="Group 365"/>
              <p:cNvGrpSpPr>
                <a:grpSpLocks/>
              </p:cNvGrpSpPr>
              <p:nvPr/>
            </p:nvGrpSpPr>
            <p:grpSpPr bwMode="auto">
              <a:xfrm>
                <a:off x="2282" y="3568"/>
                <a:ext cx="260" cy="103"/>
                <a:chOff x="3024" y="672"/>
                <a:chExt cx="480" cy="192"/>
              </a:xfrm>
            </p:grpSpPr>
            <p:sp>
              <p:nvSpPr>
                <p:cNvPr id="787" name="Line 36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88" name="Line 36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89" name="Line 36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90" name="Line 36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91" name="Line 37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92" name="Line 37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74" name="Group 372"/>
              <p:cNvGrpSpPr>
                <a:grpSpLocks/>
              </p:cNvGrpSpPr>
              <p:nvPr/>
            </p:nvGrpSpPr>
            <p:grpSpPr bwMode="auto">
              <a:xfrm>
                <a:off x="2282" y="3690"/>
                <a:ext cx="260" cy="104"/>
                <a:chOff x="3024" y="672"/>
                <a:chExt cx="480" cy="192"/>
              </a:xfrm>
            </p:grpSpPr>
            <p:sp>
              <p:nvSpPr>
                <p:cNvPr id="781" name="Line 37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82" name="Line 37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83" name="Line 37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84" name="Line 37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85" name="Line 37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86" name="Line 37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75" name="Group 379"/>
              <p:cNvGrpSpPr>
                <a:grpSpLocks/>
              </p:cNvGrpSpPr>
              <p:nvPr/>
            </p:nvGrpSpPr>
            <p:grpSpPr bwMode="auto">
              <a:xfrm>
                <a:off x="2282" y="3811"/>
                <a:ext cx="260" cy="103"/>
                <a:chOff x="3024" y="672"/>
                <a:chExt cx="480" cy="192"/>
              </a:xfrm>
            </p:grpSpPr>
            <p:sp>
              <p:nvSpPr>
                <p:cNvPr id="775" name="Line 38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6" name="Line 38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7" name="Line 38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8" name="Line 38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9" name="Line 38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80" name="Line 38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76" name="Group 386"/>
              <p:cNvGrpSpPr>
                <a:grpSpLocks/>
              </p:cNvGrpSpPr>
              <p:nvPr/>
            </p:nvGrpSpPr>
            <p:grpSpPr bwMode="auto">
              <a:xfrm>
                <a:off x="2282" y="3936"/>
                <a:ext cx="260" cy="104"/>
                <a:chOff x="3024" y="672"/>
                <a:chExt cx="480" cy="192"/>
              </a:xfrm>
            </p:grpSpPr>
            <p:sp>
              <p:nvSpPr>
                <p:cNvPr id="769" name="Line 38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0" name="Line 38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1" name="Line 38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2" name="Line 39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3" name="Line 39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4" name="Line 39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77" name="Group 393"/>
              <p:cNvGrpSpPr>
                <a:grpSpLocks/>
              </p:cNvGrpSpPr>
              <p:nvPr/>
            </p:nvGrpSpPr>
            <p:grpSpPr bwMode="auto">
              <a:xfrm>
                <a:off x="2282" y="4060"/>
                <a:ext cx="260" cy="103"/>
                <a:chOff x="3024" y="672"/>
                <a:chExt cx="480" cy="192"/>
              </a:xfrm>
            </p:grpSpPr>
            <p:sp>
              <p:nvSpPr>
                <p:cNvPr id="763" name="Line 39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64" name="Line 39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65" name="Line 39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66" name="Line 39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67" name="Line 39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68" name="Line 39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78" name="Group 400"/>
              <p:cNvGrpSpPr>
                <a:grpSpLocks/>
              </p:cNvGrpSpPr>
              <p:nvPr/>
            </p:nvGrpSpPr>
            <p:grpSpPr bwMode="auto">
              <a:xfrm>
                <a:off x="2282" y="4188"/>
                <a:ext cx="260" cy="104"/>
                <a:chOff x="3024" y="672"/>
                <a:chExt cx="480" cy="192"/>
              </a:xfrm>
            </p:grpSpPr>
            <p:sp>
              <p:nvSpPr>
                <p:cNvPr id="757" name="Line 40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58" name="Line 40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59" name="Line 40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60" name="Line 40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61" name="Line 40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62" name="Line 40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79" name="Group 407"/>
              <p:cNvGrpSpPr>
                <a:grpSpLocks/>
              </p:cNvGrpSpPr>
              <p:nvPr/>
            </p:nvGrpSpPr>
            <p:grpSpPr bwMode="auto">
              <a:xfrm>
                <a:off x="2282" y="4318"/>
                <a:ext cx="260" cy="103"/>
                <a:chOff x="3024" y="672"/>
                <a:chExt cx="480" cy="192"/>
              </a:xfrm>
            </p:grpSpPr>
            <p:sp>
              <p:nvSpPr>
                <p:cNvPr id="751" name="Line 40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52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53" name="Line 41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54" name="Line 41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55" name="Line 41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56" name="Line 41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0" name="Group 414"/>
              <p:cNvGrpSpPr>
                <a:grpSpLocks/>
              </p:cNvGrpSpPr>
              <p:nvPr/>
            </p:nvGrpSpPr>
            <p:grpSpPr bwMode="auto">
              <a:xfrm>
                <a:off x="2282" y="4444"/>
                <a:ext cx="260" cy="104"/>
                <a:chOff x="3024" y="672"/>
                <a:chExt cx="480" cy="192"/>
              </a:xfrm>
            </p:grpSpPr>
            <p:sp>
              <p:nvSpPr>
                <p:cNvPr id="745" name="Line 41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6" name="Line 41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7" name="Line 41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8" name="Line 41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9" name="Line 41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50" name="Line 42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1" name="Group 421"/>
              <p:cNvGrpSpPr>
                <a:grpSpLocks/>
              </p:cNvGrpSpPr>
              <p:nvPr/>
            </p:nvGrpSpPr>
            <p:grpSpPr bwMode="auto">
              <a:xfrm>
                <a:off x="2282" y="4570"/>
                <a:ext cx="260" cy="104"/>
                <a:chOff x="3024" y="672"/>
                <a:chExt cx="480" cy="192"/>
              </a:xfrm>
            </p:grpSpPr>
            <p:sp>
              <p:nvSpPr>
                <p:cNvPr id="739" name="Line 42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0" name="Line 42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1" name="Line 42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2" name="Line 42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3" name="Line 42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4" name="Line 42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2" name="Group 428"/>
              <p:cNvGrpSpPr>
                <a:grpSpLocks/>
              </p:cNvGrpSpPr>
              <p:nvPr/>
            </p:nvGrpSpPr>
            <p:grpSpPr bwMode="auto">
              <a:xfrm>
                <a:off x="2282" y="4700"/>
                <a:ext cx="260" cy="103"/>
                <a:chOff x="3024" y="672"/>
                <a:chExt cx="480" cy="192"/>
              </a:xfrm>
            </p:grpSpPr>
            <p:sp>
              <p:nvSpPr>
                <p:cNvPr id="733" name="Line 42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34" name="Line 43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35" name="Line 43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36" name="Line 43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37" name="Line 43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38" name="Line 43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3" name="Group 435"/>
              <p:cNvGrpSpPr>
                <a:grpSpLocks/>
              </p:cNvGrpSpPr>
              <p:nvPr/>
            </p:nvGrpSpPr>
            <p:grpSpPr bwMode="auto">
              <a:xfrm>
                <a:off x="2282" y="4829"/>
                <a:ext cx="260" cy="104"/>
                <a:chOff x="3024" y="672"/>
                <a:chExt cx="480" cy="192"/>
              </a:xfrm>
            </p:grpSpPr>
            <p:sp>
              <p:nvSpPr>
                <p:cNvPr id="727" name="Line 43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28" name="Line 43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29" name="Line 43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30" name="Line 43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31" name="Line 44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32" name="Line 44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4" name="Group 442"/>
              <p:cNvGrpSpPr>
                <a:grpSpLocks/>
              </p:cNvGrpSpPr>
              <p:nvPr/>
            </p:nvGrpSpPr>
            <p:grpSpPr bwMode="auto">
              <a:xfrm>
                <a:off x="2282" y="4955"/>
                <a:ext cx="260" cy="103"/>
                <a:chOff x="3024" y="672"/>
                <a:chExt cx="480" cy="192"/>
              </a:xfrm>
            </p:grpSpPr>
            <p:sp>
              <p:nvSpPr>
                <p:cNvPr id="721" name="Line 44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22" name="Line 44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23" name="Line 44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24" name="Line 44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25" name="Line 44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26" name="Line 44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5" name="Group 449"/>
              <p:cNvGrpSpPr>
                <a:grpSpLocks/>
              </p:cNvGrpSpPr>
              <p:nvPr/>
            </p:nvGrpSpPr>
            <p:grpSpPr bwMode="auto">
              <a:xfrm>
                <a:off x="2542" y="3102"/>
                <a:ext cx="258" cy="104"/>
                <a:chOff x="3024" y="672"/>
                <a:chExt cx="480" cy="192"/>
              </a:xfrm>
            </p:grpSpPr>
            <p:sp>
              <p:nvSpPr>
                <p:cNvPr id="715" name="Line 45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6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7" name="Line 45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8" name="Line 45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9" name="Line 45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20" name="Line 45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6" name="Group 456"/>
              <p:cNvGrpSpPr>
                <a:grpSpLocks/>
              </p:cNvGrpSpPr>
              <p:nvPr/>
            </p:nvGrpSpPr>
            <p:grpSpPr bwMode="auto">
              <a:xfrm>
                <a:off x="2542" y="3387"/>
                <a:ext cx="258" cy="104"/>
                <a:chOff x="3024" y="672"/>
                <a:chExt cx="480" cy="192"/>
              </a:xfrm>
            </p:grpSpPr>
            <p:sp>
              <p:nvSpPr>
                <p:cNvPr id="709" name="Line 45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0" name="Line 45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1" name="Line 45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2" name="Line 46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3" name="Line 46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4" name="Line 46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7" name="Group 463"/>
              <p:cNvGrpSpPr>
                <a:grpSpLocks/>
              </p:cNvGrpSpPr>
              <p:nvPr/>
            </p:nvGrpSpPr>
            <p:grpSpPr bwMode="auto">
              <a:xfrm>
                <a:off x="2542" y="3619"/>
                <a:ext cx="258" cy="104"/>
                <a:chOff x="3024" y="672"/>
                <a:chExt cx="480" cy="192"/>
              </a:xfrm>
            </p:grpSpPr>
            <p:sp>
              <p:nvSpPr>
                <p:cNvPr id="703" name="Line 46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04" name="Line 46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05" name="Line 46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06" name="Line 46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07" name="Line 46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08" name="Line 46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8" name="Group 470"/>
              <p:cNvGrpSpPr>
                <a:grpSpLocks/>
              </p:cNvGrpSpPr>
              <p:nvPr/>
            </p:nvGrpSpPr>
            <p:grpSpPr bwMode="auto">
              <a:xfrm>
                <a:off x="2542" y="3852"/>
                <a:ext cx="258" cy="104"/>
                <a:chOff x="3024" y="672"/>
                <a:chExt cx="480" cy="192"/>
              </a:xfrm>
            </p:grpSpPr>
            <p:sp>
              <p:nvSpPr>
                <p:cNvPr id="697" name="Line 47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98" name="Line 47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99" name="Line 47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00" name="Line 47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01" name="Line 47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02" name="Line 47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89" name="Group 477"/>
              <p:cNvGrpSpPr>
                <a:grpSpLocks/>
              </p:cNvGrpSpPr>
              <p:nvPr/>
            </p:nvGrpSpPr>
            <p:grpSpPr bwMode="auto">
              <a:xfrm>
                <a:off x="2542" y="4137"/>
                <a:ext cx="258" cy="104"/>
                <a:chOff x="3024" y="672"/>
                <a:chExt cx="480" cy="192"/>
              </a:xfrm>
            </p:grpSpPr>
            <p:sp>
              <p:nvSpPr>
                <p:cNvPr id="691" name="Line 47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92" name="Line 47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93" name="Line 48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94" name="Line 48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95" name="Line 48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96" name="Line 48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90" name="Group 484"/>
              <p:cNvGrpSpPr>
                <a:grpSpLocks/>
              </p:cNvGrpSpPr>
              <p:nvPr/>
            </p:nvGrpSpPr>
            <p:grpSpPr bwMode="auto">
              <a:xfrm>
                <a:off x="2542" y="4370"/>
                <a:ext cx="258" cy="104"/>
                <a:chOff x="3024" y="672"/>
                <a:chExt cx="480" cy="192"/>
              </a:xfrm>
            </p:grpSpPr>
            <p:sp>
              <p:nvSpPr>
                <p:cNvPr id="685" name="Line 48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86" name="Line 48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87" name="Line 48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88" name="Line 48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89" name="Line 48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90" name="Line 49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91" name="Group 491"/>
              <p:cNvGrpSpPr>
                <a:grpSpLocks/>
              </p:cNvGrpSpPr>
              <p:nvPr/>
            </p:nvGrpSpPr>
            <p:grpSpPr bwMode="auto">
              <a:xfrm>
                <a:off x="2542" y="4602"/>
                <a:ext cx="258" cy="104"/>
                <a:chOff x="3024" y="672"/>
                <a:chExt cx="480" cy="192"/>
              </a:xfrm>
            </p:grpSpPr>
            <p:sp>
              <p:nvSpPr>
                <p:cNvPr id="679" name="Line 49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80" name="Line 49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81" name="Line 49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82" name="Line 49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83" name="Line 49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84" name="Line 49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592" name="Group 498"/>
              <p:cNvGrpSpPr>
                <a:grpSpLocks/>
              </p:cNvGrpSpPr>
              <p:nvPr/>
            </p:nvGrpSpPr>
            <p:grpSpPr bwMode="auto">
              <a:xfrm>
                <a:off x="2542" y="4887"/>
                <a:ext cx="258" cy="104"/>
                <a:chOff x="3024" y="672"/>
                <a:chExt cx="480" cy="192"/>
              </a:xfrm>
            </p:grpSpPr>
            <p:sp>
              <p:nvSpPr>
                <p:cNvPr id="673" name="Line 49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74" name="Line 50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75" name="Line 50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76" name="Line 50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77" name="Line 50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78" name="Line 50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593" name="Line 505"/>
              <p:cNvSpPr>
                <a:spLocks noChangeShapeType="1"/>
              </p:cNvSpPr>
              <p:nvPr/>
            </p:nvSpPr>
            <p:spPr bwMode="auto">
              <a:xfrm>
                <a:off x="2542" y="315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94" name="Line 506"/>
              <p:cNvSpPr>
                <a:spLocks noChangeShapeType="1"/>
              </p:cNvSpPr>
              <p:nvPr/>
            </p:nvSpPr>
            <p:spPr bwMode="auto">
              <a:xfrm>
                <a:off x="2542" y="3412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95" name="Line 507"/>
              <p:cNvSpPr>
                <a:spLocks noChangeShapeType="1"/>
              </p:cNvSpPr>
              <p:nvPr/>
            </p:nvSpPr>
            <p:spPr bwMode="auto">
              <a:xfrm>
                <a:off x="2542" y="3671"/>
                <a:ext cx="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96" name="Line 508"/>
              <p:cNvSpPr>
                <a:spLocks noChangeShapeType="1"/>
              </p:cNvSpPr>
              <p:nvPr/>
            </p:nvSpPr>
            <p:spPr bwMode="auto">
              <a:xfrm>
                <a:off x="2542" y="3911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97" name="Line 509"/>
              <p:cNvSpPr>
                <a:spLocks noChangeShapeType="1"/>
              </p:cNvSpPr>
              <p:nvPr/>
            </p:nvSpPr>
            <p:spPr bwMode="auto">
              <a:xfrm>
                <a:off x="2542" y="4163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98" name="Line 510"/>
              <p:cNvSpPr>
                <a:spLocks noChangeShapeType="1"/>
              </p:cNvSpPr>
              <p:nvPr/>
            </p:nvSpPr>
            <p:spPr bwMode="auto">
              <a:xfrm>
                <a:off x="2542" y="4421"/>
                <a:ext cx="0" cy="1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599" name="Line 511"/>
              <p:cNvSpPr>
                <a:spLocks noChangeShapeType="1"/>
              </p:cNvSpPr>
              <p:nvPr/>
            </p:nvSpPr>
            <p:spPr bwMode="auto">
              <a:xfrm>
                <a:off x="2542" y="467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00" name="Line 512"/>
              <p:cNvSpPr>
                <a:spLocks noChangeShapeType="1"/>
              </p:cNvSpPr>
              <p:nvPr/>
            </p:nvSpPr>
            <p:spPr bwMode="auto">
              <a:xfrm>
                <a:off x="2542" y="4930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01" name="Line 513"/>
              <p:cNvSpPr>
                <a:spLocks noChangeShapeType="1"/>
              </p:cNvSpPr>
              <p:nvPr/>
            </p:nvSpPr>
            <p:spPr bwMode="auto">
              <a:xfrm>
                <a:off x="2800" y="32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02" name="Line 514"/>
              <p:cNvSpPr>
                <a:spLocks noChangeShapeType="1"/>
              </p:cNvSpPr>
              <p:nvPr/>
            </p:nvSpPr>
            <p:spPr bwMode="auto">
              <a:xfrm>
                <a:off x="2800" y="3723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03" name="Line 515"/>
              <p:cNvSpPr>
                <a:spLocks noChangeShapeType="1"/>
              </p:cNvSpPr>
              <p:nvPr/>
            </p:nvSpPr>
            <p:spPr bwMode="auto">
              <a:xfrm>
                <a:off x="2800" y="4241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04" name="Line 516"/>
              <p:cNvSpPr>
                <a:spLocks noChangeShapeType="1"/>
              </p:cNvSpPr>
              <p:nvPr/>
            </p:nvSpPr>
            <p:spPr bwMode="auto">
              <a:xfrm>
                <a:off x="2800" y="47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605" name="Group 517"/>
              <p:cNvGrpSpPr>
                <a:grpSpLocks/>
              </p:cNvGrpSpPr>
              <p:nvPr/>
            </p:nvGrpSpPr>
            <p:grpSpPr bwMode="auto">
              <a:xfrm>
                <a:off x="2800" y="4732"/>
                <a:ext cx="258" cy="104"/>
                <a:chOff x="3024" y="672"/>
                <a:chExt cx="480" cy="192"/>
              </a:xfrm>
            </p:grpSpPr>
            <p:sp>
              <p:nvSpPr>
                <p:cNvPr id="667" name="Line 51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68" name="Line 51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69" name="Line 52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70" name="Line 52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71" name="Line 52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72" name="Line 52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606" name="Group 524"/>
              <p:cNvGrpSpPr>
                <a:grpSpLocks/>
              </p:cNvGrpSpPr>
              <p:nvPr/>
            </p:nvGrpSpPr>
            <p:grpSpPr bwMode="auto">
              <a:xfrm>
                <a:off x="2800" y="4267"/>
                <a:ext cx="258" cy="103"/>
                <a:chOff x="3024" y="672"/>
                <a:chExt cx="480" cy="192"/>
              </a:xfrm>
            </p:grpSpPr>
            <p:sp>
              <p:nvSpPr>
                <p:cNvPr id="661" name="Line 52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62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63" name="Line 52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64" name="Line 52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65" name="Line 52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66" name="Line 53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607" name="Group 531"/>
              <p:cNvGrpSpPr>
                <a:grpSpLocks/>
              </p:cNvGrpSpPr>
              <p:nvPr/>
            </p:nvGrpSpPr>
            <p:grpSpPr bwMode="auto">
              <a:xfrm>
                <a:off x="2800" y="3723"/>
                <a:ext cx="258" cy="103"/>
                <a:chOff x="3024" y="672"/>
                <a:chExt cx="480" cy="192"/>
              </a:xfrm>
            </p:grpSpPr>
            <p:sp>
              <p:nvSpPr>
                <p:cNvPr id="655" name="Line 53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6" name="Line 53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7" name="Line 53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8" name="Line 53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9" name="Line 53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60" name="Line 53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608" name="Group 538"/>
              <p:cNvGrpSpPr>
                <a:grpSpLocks/>
              </p:cNvGrpSpPr>
              <p:nvPr/>
            </p:nvGrpSpPr>
            <p:grpSpPr bwMode="auto">
              <a:xfrm>
                <a:off x="2818" y="3248"/>
                <a:ext cx="258" cy="104"/>
                <a:chOff x="3024" y="672"/>
                <a:chExt cx="480" cy="192"/>
              </a:xfrm>
            </p:grpSpPr>
            <p:sp>
              <p:nvSpPr>
                <p:cNvPr id="649" name="Line 53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0" name="Line 54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1" name="Line 54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2" name="Line 54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3" name="Line 54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4" name="Line 54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609" name="Line 545"/>
              <p:cNvSpPr>
                <a:spLocks noChangeShapeType="1"/>
              </p:cNvSpPr>
              <p:nvPr/>
            </p:nvSpPr>
            <p:spPr bwMode="auto">
              <a:xfrm>
                <a:off x="3058" y="3335"/>
                <a:ext cx="0" cy="4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10" name="Line 546"/>
              <p:cNvSpPr>
                <a:spLocks noChangeShapeType="1"/>
              </p:cNvSpPr>
              <p:nvPr/>
            </p:nvSpPr>
            <p:spPr bwMode="auto">
              <a:xfrm>
                <a:off x="3058" y="4370"/>
                <a:ext cx="0" cy="4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611" name="Group 547"/>
              <p:cNvGrpSpPr>
                <a:grpSpLocks/>
              </p:cNvGrpSpPr>
              <p:nvPr/>
            </p:nvGrpSpPr>
            <p:grpSpPr bwMode="auto">
              <a:xfrm>
                <a:off x="3058" y="4474"/>
                <a:ext cx="259" cy="103"/>
                <a:chOff x="3024" y="672"/>
                <a:chExt cx="480" cy="192"/>
              </a:xfrm>
            </p:grpSpPr>
            <p:sp>
              <p:nvSpPr>
                <p:cNvPr id="643" name="Line 54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44" name="Line 54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45" name="Line 55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46" name="Line 55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47" name="Line 55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48" name="Line 55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612" name="Group 554"/>
              <p:cNvGrpSpPr>
                <a:grpSpLocks/>
              </p:cNvGrpSpPr>
              <p:nvPr/>
            </p:nvGrpSpPr>
            <p:grpSpPr bwMode="auto">
              <a:xfrm>
                <a:off x="3058" y="3491"/>
                <a:ext cx="259" cy="103"/>
                <a:chOff x="3024" y="672"/>
                <a:chExt cx="480" cy="192"/>
              </a:xfrm>
            </p:grpSpPr>
            <p:sp>
              <p:nvSpPr>
                <p:cNvPr id="637" name="Line 55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38" name="Line 55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39" name="Line 55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40" name="Line 55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41" name="Line 55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42" name="Line 56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613" name="Line 561"/>
              <p:cNvSpPr>
                <a:spLocks noChangeShapeType="1"/>
              </p:cNvSpPr>
              <p:nvPr/>
            </p:nvSpPr>
            <p:spPr bwMode="auto">
              <a:xfrm>
                <a:off x="3317" y="3594"/>
                <a:ext cx="0" cy="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14" name="Line 562"/>
              <p:cNvSpPr>
                <a:spLocks noChangeShapeType="1"/>
              </p:cNvSpPr>
              <p:nvPr/>
            </p:nvSpPr>
            <p:spPr bwMode="auto">
              <a:xfrm>
                <a:off x="2670" y="2973"/>
                <a:ext cx="0" cy="1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15" name="Line 563"/>
              <p:cNvSpPr>
                <a:spLocks noChangeShapeType="1"/>
              </p:cNvSpPr>
              <p:nvPr/>
            </p:nvSpPr>
            <p:spPr bwMode="auto">
              <a:xfrm>
                <a:off x="2929" y="2973"/>
                <a:ext cx="0" cy="17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16" name="Line 564"/>
              <p:cNvSpPr>
                <a:spLocks noChangeShapeType="1"/>
              </p:cNvSpPr>
              <p:nvPr/>
            </p:nvSpPr>
            <p:spPr bwMode="auto">
              <a:xfrm>
                <a:off x="3188" y="2973"/>
                <a:ext cx="0" cy="1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17" name="Oval 565"/>
              <p:cNvSpPr>
                <a:spLocks noChangeArrowheads="1"/>
              </p:cNvSpPr>
              <p:nvPr/>
            </p:nvSpPr>
            <p:spPr bwMode="auto">
              <a:xfrm>
                <a:off x="2399" y="3154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18" name="Oval 566"/>
              <p:cNvSpPr>
                <a:spLocks noChangeArrowheads="1"/>
              </p:cNvSpPr>
              <p:nvPr/>
            </p:nvSpPr>
            <p:spPr bwMode="auto">
              <a:xfrm>
                <a:off x="2403" y="3406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19" name="Oval 567"/>
              <p:cNvSpPr>
                <a:spLocks noChangeArrowheads="1"/>
              </p:cNvSpPr>
              <p:nvPr/>
            </p:nvSpPr>
            <p:spPr bwMode="auto">
              <a:xfrm>
                <a:off x="2399" y="3671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0" name="Oval 568"/>
              <p:cNvSpPr>
                <a:spLocks noChangeArrowheads="1"/>
              </p:cNvSpPr>
              <p:nvPr/>
            </p:nvSpPr>
            <p:spPr bwMode="auto">
              <a:xfrm>
                <a:off x="2403" y="3908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1" name="Oval 569"/>
              <p:cNvSpPr>
                <a:spLocks noChangeArrowheads="1"/>
              </p:cNvSpPr>
              <p:nvPr/>
            </p:nvSpPr>
            <p:spPr bwMode="auto">
              <a:xfrm>
                <a:off x="2403" y="4157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2" name="Oval 570"/>
              <p:cNvSpPr>
                <a:spLocks noChangeArrowheads="1"/>
              </p:cNvSpPr>
              <p:nvPr/>
            </p:nvSpPr>
            <p:spPr bwMode="auto">
              <a:xfrm>
                <a:off x="2403" y="4428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3" name="Oval 571"/>
              <p:cNvSpPr>
                <a:spLocks noChangeArrowheads="1"/>
              </p:cNvSpPr>
              <p:nvPr/>
            </p:nvSpPr>
            <p:spPr bwMode="auto">
              <a:xfrm>
                <a:off x="2399" y="4667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4" name="Oval 572"/>
              <p:cNvSpPr>
                <a:spLocks noChangeArrowheads="1"/>
              </p:cNvSpPr>
              <p:nvPr/>
            </p:nvSpPr>
            <p:spPr bwMode="auto">
              <a:xfrm>
                <a:off x="2399" y="4919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5" name="Oval 573"/>
              <p:cNvSpPr>
                <a:spLocks noChangeArrowheads="1"/>
              </p:cNvSpPr>
              <p:nvPr/>
            </p:nvSpPr>
            <p:spPr bwMode="auto">
              <a:xfrm>
                <a:off x="2658" y="33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6" name="Oval 574"/>
              <p:cNvSpPr>
                <a:spLocks noChangeArrowheads="1"/>
              </p:cNvSpPr>
              <p:nvPr/>
            </p:nvSpPr>
            <p:spPr bwMode="auto">
              <a:xfrm>
                <a:off x="2661" y="382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7" name="Oval 575"/>
              <p:cNvSpPr>
                <a:spLocks noChangeArrowheads="1"/>
              </p:cNvSpPr>
              <p:nvPr/>
            </p:nvSpPr>
            <p:spPr bwMode="auto">
              <a:xfrm>
                <a:off x="2664" y="4338"/>
                <a:ext cx="26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8" name="Oval 576"/>
              <p:cNvSpPr>
                <a:spLocks noChangeArrowheads="1"/>
              </p:cNvSpPr>
              <p:nvPr/>
            </p:nvSpPr>
            <p:spPr bwMode="auto">
              <a:xfrm>
                <a:off x="2661" y="48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29" name="Oval 577"/>
              <p:cNvSpPr>
                <a:spLocks noChangeArrowheads="1"/>
              </p:cNvSpPr>
              <p:nvPr/>
            </p:nvSpPr>
            <p:spPr bwMode="auto">
              <a:xfrm>
                <a:off x="2923" y="469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30" name="Oval 578"/>
              <p:cNvSpPr>
                <a:spLocks noChangeArrowheads="1"/>
              </p:cNvSpPr>
              <p:nvPr/>
            </p:nvSpPr>
            <p:spPr bwMode="auto">
              <a:xfrm>
                <a:off x="3185" y="4441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31" name="Oval 579"/>
              <p:cNvSpPr>
                <a:spLocks noChangeArrowheads="1"/>
              </p:cNvSpPr>
              <p:nvPr/>
            </p:nvSpPr>
            <p:spPr bwMode="auto">
              <a:xfrm>
                <a:off x="2919" y="3690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632" name="Text Box 580"/>
              <p:cNvSpPr txBox="1">
                <a:spLocks noChangeArrowheads="1"/>
              </p:cNvSpPr>
              <p:nvPr/>
            </p:nvSpPr>
            <p:spPr bwMode="auto">
              <a:xfrm>
                <a:off x="2179" y="2634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633" name="Text Box 581"/>
              <p:cNvSpPr txBox="1">
                <a:spLocks noChangeArrowheads="1"/>
              </p:cNvSpPr>
              <p:nvPr/>
            </p:nvSpPr>
            <p:spPr bwMode="auto">
              <a:xfrm>
                <a:off x="2426" y="2637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634" name="Text Box 582"/>
              <p:cNvSpPr txBox="1">
                <a:spLocks noChangeArrowheads="1"/>
              </p:cNvSpPr>
              <p:nvPr/>
            </p:nvSpPr>
            <p:spPr bwMode="auto">
              <a:xfrm>
                <a:off x="2687" y="2640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635" name="Text Box 583"/>
              <p:cNvSpPr txBox="1">
                <a:spLocks noChangeArrowheads="1"/>
              </p:cNvSpPr>
              <p:nvPr/>
            </p:nvSpPr>
            <p:spPr bwMode="auto">
              <a:xfrm>
                <a:off x="2956" y="2648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636" name="Text Box 584"/>
              <p:cNvSpPr txBox="1">
                <a:spLocks noChangeArrowheads="1"/>
              </p:cNvSpPr>
              <p:nvPr/>
            </p:nvSpPr>
            <p:spPr bwMode="auto">
              <a:xfrm>
                <a:off x="2880" y="4917"/>
                <a:ext cx="563" cy="443"/>
              </a:xfrm>
              <a:prstGeom prst="rect">
                <a:avLst/>
              </a:prstGeom>
              <a:noFill/>
              <a:ln w="25400" cap="sq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LUT</a:t>
                </a:r>
              </a:p>
            </p:txBody>
          </p:sp>
        </p:grpSp>
      </p:grpSp>
      <p:grpSp>
        <p:nvGrpSpPr>
          <p:cNvPr id="817" name="Group 315"/>
          <p:cNvGrpSpPr>
            <a:grpSpLocks/>
          </p:cNvGrpSpPr>
          <p:nvPr/>
        </p:nvGrpSpPr>
        <p:grpSpPr bwMode="auto">
          <a:xfrm>
            <a:off x="3807821" y="2108310"/>
            <a:ext cx="921610" cy="1527324"/>
            <a:chOff x="655" y="2587"/>
            <a:chExt cx="1364" cy="2726"/>
          </a:xfrm>
        </p:grpSpPr>
        <p:sp>
          <p:nvSpPr>
            <p:cNvPr id="818" name="Line 318"/>
            <p:cNvSpPr>
              <a:spLocks noChangeShapeType="1"/>
            </p:cNvSpPr>
            <p:nvPr/>
          </p:nvSpPr>
          <p:spPr bwMode="auto">
            <a:xfrm>
              <a:off x="1786" y="3965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dirty="0"/>
            </a:p>
          </p:txBody>
        </p:sp>
        <p:grpSp>
          <p:nvGrpSpPr>
            <p:cNvPr id="819" name="Group 319"/>
            <p:cNvGrpSpPr>
              <a:grpSpLocks/>
            </p:cNvGrpSpPr>
            <p:nvPr/>
          </p:nvGrpSpPr>
          <p:grpSpPr bwMode="auto">
            <a:xfrm>
              <a:off x="655" y="2587"/>
              <a:ext cx="1264" cy="2726"/>
              <a:chOff x="2179" y="2634"/>
              <a:chExt cx="1264" cy="2726"/>
            </a:xfrm>
          </p:grpSpPr>
          <p:sp>
            <p:nvSpPr>
              <p:cNvPr id="820" name="Rectangle 320"/>
              <p:cNvSpPr>
                <a:spLocks noChangeArrowheads="1"/>
              </p:cNvSpPr>
              <p:nvPr/>
            </p:nvSpPr>
            <p:spPr bwMode="auto">
              <a:xfrm>
                <a:off x="2205" y="310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1" name="Rectangle 321"/>
              <p:cNvSpPr>
                <a:spLocks noChangeArrowheads="1"/>
              </p:cNvSpPr>
              <p:nvPr/>
            </p:nvSpPr>
            <p:spPr bwMode="auto">
              <a:xfrm>
                <a:off x="2205" y="3231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2" name="Rectangle 322"/>
              <p:cNvSpPr>
                <a:spLocks noChangeArrowheads="1"/>
              </p:cNvSpPr>
              <p:nvPr/>
            </p:nvSpPr>
            <p:spPr bwMode="auto">
              <a:xfrm>
                <a:off x="2205" y="336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3" name="Rectangle 323"/>
              <p:cNvSpPr>
                <a:spLocks noChangeArrowheads="1"/>
              </p:cNvSpPr>
              <p:nvPr/>
            </p:nvSpPr>
            <p:spPr bwMode="auto">
              <a:xfrm>
                <a:off x="2205" y="349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4" name="Rectangle 324"/>
              <p:cNvSpPr>
                <a:spLocks noChangeArrowheads="1"/>
              </p:cNvSpPr>
              <p:nvPr/>
            </p:nvSpPr>
            <p:spPr bwMode="auto">
              <a:xfrm>
                <a:off x="2205" y="3619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5" name="Rectangle 325"/>
              <p:cNvSpPr>
                <a:spLocks noChangeArrowheads="1"/>
              </p:cNvSpPr>
              <p:nvPr/>
            </p:nvSpPr>
            <p:spPr bwMode="auto">
              <a:xfrm>
                <a:off x="2205" y="374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6" name="Rectangle 326"/>
              <p:cNvSpPr>
                <a:spLocks noChangeArrowheads="1"/>
              </p:cNvSpPr>
              <p:nvPr/>
            </p:nvSpPr>
            <p:spPr bwMode="auto">
              <a:xfrm>
                <a:off x="2205" y="398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7" name="Rectangle 327"/>
              <p:cNvSpPr>
                <a:spLocks noChangeArrowheads="1"/>
              </p:cNvSpPr>
              <p:nvPr/>
            </p:nvSpPr>
            <p:spPr bwMode="auto">
              <a:xfrm>
                <a:off x="2205" y="385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8" name="Rectangle 328"/>
              <p:cNvSpPr>
                <a:spLocks noChangeArrowheads="1"/>
              </p:cNvSpPr>
              <p:nvPr/>
            </p:nvSpPr>
            <p:spPr bwMode="auto">
              <a:xfrm>
                <a:off x="2205" y="411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29" name="Rectangle 329"/>
              <p:cNvSpPr>
                <a:spLocks noChangeArrowheads="1"/>
              </p:cNvSpPr>
              <p:nvPr/>
            </p:nvSpPr>
            <p:spPr bwMode="auto">
              <a:xfrm>
                <a:off x="2205" y="424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30" name="Rectangle 330"/>
              <p:cNvSpPr>
                <a:spLocks noChangeArrowheads="1"/>
              </p:cNvSpPr>
              <p:nvPr/>
            </p:nvSpPr>
            <p:spPr bwMode="auto">
              <a:xfrm>
                <a:off x="2205" y="437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31" name="Rectangle 331"/>
              <p:cNvSpPr>
                <a:spLocks noChangeArrowheads="1"/>
              </p:cNvSpPr>
              <p:nvPr/>
            </p:nvSpPr>
            <p:spPr bwMode="auto">
              <a:xfrm>
                <a:off x="2205" y="4499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32" name="Rectangle 332"/>
              <p:cNvSpPr>
                <a:spLocks noChangeArrowheads="1"/>
              </p:cNvSpPr>
              <p:nvPr/>
            </p:nvSpPr>
            <p:spPr bwMode="auto">
              <a:xfrm>
                <a:off x="2205" y="462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33" name="Rectangle 333"/>
              <p:cNvSpPr>
                <a:spLocks noChangeArrowheads="1"/>
              </p:cNvSpPr>
              <p:nvPr/>
            </p:nvSpPr>
            <p:spPr bwMode="auto">
              <a:xfrm>
                <a:off x="2205" y="4755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34" name="Rectangle 334"/>
              <p:cNvSpPr>
                <a:spLocks noChangeArrowheads="1"/>
              </p:cNvSpPr>
              <p:nvPr/>
            </p:nvSpPr>
            <p:spPr bwMode="auto">
              <a:xfrm>
                <a:off x="2205" y="4887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35" name="Rectangle 335"/>
              <p:cNvSpPr>
                <a:spLocks noChangeArrowheads="1"/>
              </p:cNvSpPr>
              <p:nvPr/>
            </p:nvSpPr>
            <p:spPr bwMode="auto">
              <a:xfrm>
                <a:off x="2205" y="501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836" name="Group 336"/>
              <p:cNvGrpSpPr>
                <a:grpSpLocks/>
              </p:cNvGrpSpPr>
              <p:nvPr/>
            </p:nvGrpSpPr>
            <p:grpSpPr bwMode="auto">
              <a:xfrm>
                <a:off x="2282" y="3050"/>
                <a:ext cx="260" cy="104"/>
                <a:chOff x="3024" y="672"/>
                <a:chExt cx="480" cy="192"/>
              </a:xfrm>
            </p:grpSpPr>
            <p:sp>
              <p:nvSpPr>
                <p:cNvPr id="1079" name="Line 33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80" name="Line 33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81" name="Line 33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82" name="Line 34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83" name="Line 34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84" name="Line 34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837" name="Line 343"/>
              <p:cNvSpPr>
                <a:spLocks noChangeShapeType="1"/>
              </p:cNvSpPr>
              <p:nvPr/>
            </p:nvSpPr>
            <p:spPr bwMode="auto">
              <a:xfrm flipV="1">
                <a:off x="2412" y="2973"/>
                <a:ext cx="0" cy="19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838" name="Group 344"/>
              <p:cNvGrpSpPr>
                <a:grpSpLocks/>
              </p:cNvGrpSpPr>
              <p:nvPr/>
            </p:nvGrpSpPr>
            <p:grpSpPr bwMode="auto">
              <a:xfrm>
                <a:off x="2282" y="3180"/>
                <a:ext cx="260" cy="103"/>
                <a:chOff x="3024" y="672"/>
                <a:chExt cx="480" cy="192"/>
              </a:xfrm>
            </p:grpSpPr>
            <p:sp>
              <p:nvSpPr>
                <p:cNvPr id="1073" name="Line 34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74" name="Line 34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75" name="Line 34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76" name="Line 34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77" name="Line 34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78" name="Line 35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39" name="Group 351"/>
              <p:cNvGrpSpPr>
                <a:grpSpLocks/>
              </p:cNvGrpSpPr>
              <p:nvPr/>
            </p:nvGrpSpPr>
            <p:grpSpPr bwMode="auto">
              <a:xfrm>
                <a:off x="2282" y="3310"/>
                <a:ext cx="260" cy="102"/>
                <a:chOff x="3024" y="672"/>
                <a:chExt cx="480" cy="192"/>
              </a:xfrm>
            </p:grpSpPr>
            <p:sp>
              <p:nvSpPr>
                <p:cNvPr id="1067" name="Line 35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68" name="Line 35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69" name="Line 35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70" name="Line 35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71" name="Line 35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72" name="Line 35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0" name="Group 358"/>
              <p:cNvGrpSpPr>
                <a:grpSpLocks/>
              </p:cNvGrpSpPr>
              <p:nvPr/>
            </p:nvGrpSpPr>
            <p:grpSpPr bwMode="auto">
              <a:xfrm>
                <a:off x="2282" y="3438"/>
                <a:ext cx="260" cy="104"/>
                <a:chOff x="3024" y="672"/>
                <a:chExt cx="480" cy="192"/>
              </a:xfrm>
            </p:grpSpPr>
            <p:sp>
              <p:nvSpPr>
                <p:cNvPr id="1061" name="Line 35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62" name="Line 36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63" name="Line 36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64" name="Line 36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65" name="Line 36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66" name="Line 36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1" name="Group 365"/>
              <p:cNvGrpSpPr>
                <a:grpSpLocks/>
              </p:cNvGrpSpPr>
              <p:nvPr/>
            </p:nvGrpSpPr>
            <p:grpSpPr bwMode="auto">
              <a:xfrm>
                <a:off x="2282" y="3568"/>
                <a:ext cx="260" cy="103"/>
                <a:chOff x="3024" y="672"/>
                <a:chExt cx="480" cy="192"/>
              </a:xfrm>
            </p:grpSpPr>
            <p:sp>
              <p:nvSpPr>
                <p:cNvPr id="1055" name="Line 36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6" name="Line 36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7" name="Line 36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8" name="Line 36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9" name="Line 37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60" name="Line 37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2" name="Group 372"/>
              <p:cNvGrpSpPr>
                <a:grpSpLocks/>
              </p:cNvGrpSpPr>
              <p:nvPr/>
            </p:nvGrpSpPr>
            <p:grpSpPr bwMode="auto">
              <a:xfrm>
                <a:off x="2282" y="3690"/>
                <a:ext cx="260" cy="104"/>
                <a:chOff x="3024" y="672"/>
                <a:chExt cx="480" cy="192"/>
              </a:xfrm>
            </p:grpSpPr>
            <p:sp>
              <p:nvSpPr>
                <p:cNvPr id="1049" name="Line 37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0" name="Line 37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1" name="Line 37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2" name="Line 37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3" name="Line 37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54" name="Line 37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3" name="Group 379"/>
              <p:cNvGrpSpPr>
                <a:grpSpLocks/>
              </p:cNvGrpSpPr>
              <p:nvPr/>
            </p:nvGrpSpPr>
            <p:grpSpPr bwMode="auto">
              <a:xfrm>
                <a:off x="2282" y="3811"/>
                <a:ext cx="260" cy="103"/>
                <a:chOff x="3024" y="672"/>
                <a:chExt cx="480" cy="192"/>
              </a:xfrm>
            </p:grpSpPr>
            <p:sp>
              <p:nvSpPr>
                <p:cNvPr id="1043" name="Line 38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44" name="Line 38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45" name="Line 38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46" name="Line 38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47" name="Line 38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48" name="Line 38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4" name="Group 386"/>
              <p:cNvGrpSpPr>
                <a:grpSpLocks/>
              </p:cNvGrpSpPr>
              <p:nvPr/>
            </p:nvGrpSpPr>
            <p:grpSpPr bwMode="auto">
              <a:xfrm>
                <a:off x="2282" y="3936"/>
                <a:ext cx="260" cy="104"/>
                <a:chOff x="3024" y="672"/>
                <a:chExt cx="480" cy="192"/>
              </a:xfrm>
            </p:grpSpPr>
            <p:sp>
              <p:nvSpPr>
                <p:cNvPr id="1037" name="Line 38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38" name="Line 38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39" name="Line 38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40" name="Line 39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41" name="Line 39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42" name="Line 39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5" name="Group 393"/>
              <p:cNvGrpSpPr>
                <a:grpSpLocks/>
              </p:cNvGrpSpPr>
              <p:nvPr/>
            </p:nvGrpSpPr>
            <p:grpSpPr bwMode="auto">
              <a:xfrm>
                <a:off x="2282" y="4060"/>
                <a:ext cx="260" cy="103"/>
                <a:chOff x="3024" y="672"/>
                <a:chExt cx="480" cy="192"/>
              </a:xfrm>
            </p:grpSpPr>
            <p:sp>
              <p:nvSpPr>
                <p:cNvPr id="1031" name="Line 39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32" name="Line 39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33" name="Line 39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34" name="Line 39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35" name="Line 39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36" name="Line 39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6" name="Group 400"/>
              <p:cNvGrpSpPr>
                <a:grpSpLocks/>
              </p:cNvGrpSpPr>
              <p:nvPr/>
            </p:nvGrpSpPr>
            <p:grpSpPr bwMode="auto">
              <a:xfrm>
                <a:off x="2282" y="4188"/>
                <a:ext cx="260" cy="104"/>
                <a:chOff x="3024" y="672"/>
                <a:chExt cx="480" cy="192"/>
              </a:xfrm>
            </p:grpSpPr>
            <p:sp>
              <p:nvSpPr>
                <p:cNvPr id="1025" name="Line 40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6" name="Line 40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7" name="Line 40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8" name="Line 40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9" name="Line 40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30" name="Line 40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7" name="Group 407"/>
              <p:cNvGrpSpPr>
                <a:grpSpLocks/>
              </p:cNvGrpSpPr>
              <p:nvPr/>
            </p:nvGrpSpPr>
            <p:grpSpPr bwMode="auto">
              <a:xfrm>
                <a:off x="2282" y="4318"/>
                <a:ext cx="260" cy="103"/>
                <a:chOff x="3024" y="672"/>
                <a:chExt cx="480" cy="192"/>
              </a:xfrm>
            </p:grpSpPr>
            <p:sp>
              <p:nvSpPr>
                <p:cNvPr id="1019" name="Line 40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0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1" name="Line 41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2" name="Line 41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3" name="Line 41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24" name="Line 41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8" name="Group 414"/>
              <p:cNvGrpSpPr>
                <a:grpSpLocks/>
              </p:cNvGrpSpPr>
              <p:nvPr/>
            </p:nvGrpSpPr>
            <p:grpSpPr bwMode="auto">
              <a:xfrm>
                <a:off x="2282" y="4444"/>
                <a:ext cx="260" cy="104"/>
                <a:chOff x="3024" y="672"/>
                <a:chExt cx="480" cy="192"/>
              </a:xfrm>
            </p:grpSpPr>
            <p:sp>
              <p:nvSpPr>
                <p:cNvPr id="1013" name="Line 41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14" name="Line 41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15" name="Line 41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16" name="Line 41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17" name="Line 41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18" name="Line 42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49" name="Group 421"/>
              <p:cNvGrpSpPr>
                <a:grpSpLocks/>
              </p:cNvGrpSpPr>
              <p:nvPr/>
            </p:nvGrpSpPr>
            <p:grpSpPr bwMode="auto">
              <a:xfrm>
                <a:off x="2282" y="4570"/>
                <a:ext cx="260" cy="104"/>
                <a:chOff x="3024" y="672"/>
                <a:chExt cx="480" cy="192"/>
              </a:xfrm>
            </p:grpSpPr>
            <p:sp>
              <p:nvSpPr>
                <p:cNvPr id="1007" name="Line 42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08" name="Line 42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09" name="Line 42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10" name="Line 42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11" name="Line 42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12" name="Line 42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0" name="Group 428"/>
              <p:cNvGrpSpPr>
                <a:grpSpLocks/>
              </p:cNvGrpSpPr>
              <p:nvPr/>
            </p:nvGrpSpPr>
            <p:grpSpPr bwMode="auto">
              <a:xfrm>
                <a:off x="2282" y="4700"/>
                <a:ext cx="260" cy="103"/>
                <a:chOff x="3024" y="672"/>
                <a:chExt cx="480" cy="192"/>
              </a:xfrm>
            </p:grpSpPr>
            <p:sp>
              <p:nvSpPr>
                <p:cNvPr id="1001" name="Line 42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02" name="Line 43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03" name="Line 43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04" name="Line 43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05" name="Line 43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06" name="Line 43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1" name="Group 435"/>
              <p:cNvGrpSpPr>
                <a:grpSpLocks/>
              </p:cNvGrpSpPr>
              <p:nvPr/>
            </p:nvGrpSpPr>
            <p:grpSpPr bwMode="auto">
              <a:xfrm>
                <a:off x="2282" y="4829"/>
                <a:ext cx="260" cy="104"/>
                <a:chOff x="3024" y="672"/>
                <a:chExt cx="480" cy="192"/>
              </a:xfrm>
            </p:grpSpPr>
            <p:sp>
              <p:nvSpPr>
                <p:cNvPr id="995" name="Line 43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6" name="Line 43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7" name="Line 43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8" name="Line 43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9" name="Line 44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00" name="Line 44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2" name="Group 442"/>
              <p:cNvGrpSpPr>
                <a:grpSpLocks/>
              </p:cNvGrpSpPr>
              <p:nvPr/>
            </p:nvGrpSpPr>
            <p:grpSpPr bwMode="auto">
              <a:xfrm>
                <a:off x="2282" y="4955"/>
                <a:ext cx="260" cy="103"/>
                <a:chOff x="3024" y="672"/>
                <a:chExt cx="480" cy="192"/>
              </a:xfrm>
            </p:grpSpPr>
            <p:sp>
              <p:nvSpPr>
                <p:cNvPr id="989" name="Line 44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0" name="Line 44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1" name="Line 44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2" name="Line 44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3" name="Line 44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94" name="Line 44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3" name="Group 449"/>
              <p:cNvGrpSpPr>
                <a:grpSpLocks/>
              </p:cNvGrpSpPr>
              <p:nvPr/>
            </p:nvGrpSpPr>
            <p:grpSpPr bwMode="auto">
              <a:xfrm>
                <a:off x="2542" y="3102"/>
                <a:ext cx="258" cy="104"/>
                <a:chOff x="3024" y="672"/>
                <a:chExt cx="480" cy="192"/>
              </a:xfrm>
            </p:grpSpPr>
            <p:sp>
              <p:nvSpPr>
                <p:cNvPr id="983" name="Line 45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84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85" name="Line 45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86" name="Line 45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87" name="Line 45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88" name="Line 45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4" name="Group 456"/>
              <p:cNvGrpSpPr>
                <a:grpSpLocks/>
              </p:cNvGrpSpPr>
              <p:nvPr/>
            </p:nvGrpSpPr>
            <p:grpSpPr bwMode="auto">
              <a:xfrm>
                <a:off x="2542" y="3387"/>
                <a:ext cx="258" cy="104"/>
                <a:chOff x="3024" y="672"/>
                <a:chExt cx="480" cy="192"/>
              </a:xfrm>
            </p:grpSpPr>
            <p:sp>
              <p:nvSpPr>
                <p:cNvPr id="977" name="Line 45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78" name="Line 45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79" name="Line 45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80" name="Line 46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81" name="Line 46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82" name="Line 46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5" name="Group 463"/>
              <p:cNvGrpSpPr>
                <a:grpSpLocks/>
              </p:cNvGrpSpPr>
              <p:nvPr/>
            </p:nvGrpSpPr>
            <p:grpSpPr bwMode="auto">
              <a:xfrm>
                <a:off x="2542" y="3619"/>
                <a:ext cx="258" cy="104"/>
                <a:chOff x="3024" y="672"/>
                <a:chExt cx="480" cy="192"/>
              </a:xfrm>
            </p:grpSpPr>
            <p:sp>
              <p:nvSpPr>
                <p:cNvPr id="971" name="Line 46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72" name="Line 46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73" name="Line 46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74" name="Line 46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75" name="Line 46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76" name="Line 46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6" name="Group 470"/>
              <p:cNvGrpSpPr>
                <a:grpSpLocks/>
              </p:cNvGrpSpPr>
              <p:nvPr/>
            </p:nvGrpSpPr>
            <p:grpSpPr bwMode="auto">
              <a:xfrm>
                <a:off x="2542" y="3852"/>
                <a:ext cx="258" cy="104"/>
                <a:chOff x="3024" y="672"/>
                <a:chExt cx="480" cy="192"/>
              </a:xfrm>
            </p:grpSpPr>
            <p:sp>
              <p:nvSpPr>
                <p:cNvPr id="965" name="Line 47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6" name="Line 47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7" name="Line 47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8" name="Line 47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9" name="Line 47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70" name="Line 47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7" name="Group 477"/>
              <p:cNvGrpSpPr>
                <a:grpSpLocks/>
              </p:cNvGrpSpPr>
              <p:nvPr/>
            </p:nvGrpSpPr>
            <p:grpSpPr bwMode="auto">
              <a:xfrm>
                <a:off x="2542" y="4137"/>
                <a:ext cx="258" cy="104"/>
                <a:chOff x="3024" y="672"/>
                <a:chExt cx="480" cy="192"/>
              </a:xfrm>
            </p:grpSpPr>
            <p:sp>
              <p:nvSpPr>
                <p:cNvPr id="959" name="Line 47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0" name="Line 47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1" name="Line 48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2" name="Line 48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3" name="Line 48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64" name="Line 48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8" name="Group 484"/>
              <p:cNvGrpSpPr>
                <a:grpSpLocks/>
              </p:cNvGrpSpPr>
              <p:nvPr/>
            </p:nvGrpSpPr>
            <p:grpSpPr bwMode="auto">
              <a:xfrm>
                <a:off x="2542" y="4370"/>
                <a:ext cx="258" cy="104"/>
                <a:chOff x="3024" y="672"/>
                <a:chExt cx="480" cy="192"/>
              </a:xfrm>
            </p:grpSpPr>
            <p:sp>
              <p:nvSpPr>
                <p:cNvPr id="953" name="Line 48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54" name="Line 48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55" name="Line 48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56" name="Line 48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57" name="Line 48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58" name="Line 49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59" name="Group 491"/>
              <p:cNvGrpSpPr>
                <a:grpSpLocks/>
              </p:cNvGrpSpPr>
              <p:nvPr/>
            </p:nvGrpSpPr>
            <p:grpSpPr bwMode="auto">
              <a:xfrm>
                <a:off x="2542" y="4602"/>
                <a:ext cx="258" cy="104"/>
                <a:chOff x="3024" y="672"/>
                <a:chExt cx="480" cy="192"/>
              </a:xfrm>
            </p:grpSpPr>
            <p:sp>
              <p:nvSpPr>
                <p:cNvPr id="947" name="Line 49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48" name="Line 49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49" name="Line 49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50" name="Line 49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51" name="Line 49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52" name="Line 49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60" name="Group 498"/>
              <p:cNvGrpSpPr>
                <a:grpSpLocks/>
              </p:cNvGrpSpPr>
              <p:nvPr/>
            </p:nvGrpSpPr>
            <p:grpSpPr bwMode="auto">
              <a:xfrm>
                <a:off x="2542" y="4887"/>
                <a:ext cx="258" cy="104"/>
                <a:chOff x="3024" y="672"/>
                <a:chExt cx="480" cy="192"/>
              </a:xfrm>
            </p:grpSpPr>
            <p:sp>
              <p:nvSpPr>
                <p:cNvPr id="941" name="Line 49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42" name="Line 50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43" name="Line 50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44" name="Line 50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45" name="Line 50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46" name="Line 50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861" name="Line 505"/>
              <p:cNvSpPr>
                <a:spLocks noChangeShapeType="1"/>
              </p:cNvSpPr>
              <p:nvPr/>
            </p:nvSpPr>
            <p:spPr bwMode="auto">
              <a:xfrm>
                <a:off x="2542" y="315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62" name="Line 506"/>
              <p:cNvSpPr>
                <a:spLocks noChangeShapeType="1"/>
              </p:cNvSpPr>
              <p:nvPr/>
            </p:nvSpPr>
            <p:spPr bwMode="auto">
              <a:xfrm>
                <a:off x="2542" y="3412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63" name="Line 507"/>
              <p:cNvSpPr>
                <a:spLocks noChangeShapeType="1"/>
              </p:cNvSpPr>
              <p:nvPr/>
            </p:nvSpPr>
            <p:spPr bwMode="auto">
              <a:xfrm>
                <a:off x="2542" y="3671"/>
                <a:ext cx="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64" name="Line 508"/>
              <p:cNvSpPr>
                <a:spLocks noChangeShapeType="1"/>
              </p:cNvSpPr>
              <p:nvPr/>
            </p:nvSpPr>
            <p:spPr bwMode="auto">
              <a:xfrm>
                <a:off x="2542" y="3911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65" name="Line 509"/>
              <p:cNvSpPr>
                <a:spLocks noChangeShapeType="1"/>
              </p:cNvSpPr>
              <p:nvPr/>
            </p:nvSpPr>
            <p:spPr bwMode="auto">
              <a:xfrm>
                <a:off x="2542" y="4163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66" name="Line 510"/>
              <p:cNvSpPr>
                <a:spLocks noChangeShapeType="1"/>
              </p:cNvSpPr>
              <p:nvPr/>
            </p:nvSpPr>
            <p:spPr bwMode="auto">
              <a:xfrm>
                <a:off x="2542" y="4421"/>
                <a:ext cx="0" cy="1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67" name="Line 511"/>
              <p:cNvSpPr>
                <a:spLocks noChangeShapeType="1"/>
              </p:cNvSpPr>
              <p:nvPr/>
            </p:nvSpPr>
            <p:spPr bwMode="auto">
              <a:xfrm>
                <a:off x="2542" y="467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68" name="Line 512"/>
              <p:cNvSpPr>
                <a:spLocks noChangeShapeType="1"/>
              </p:cNvSpPr>
              <p:nvPr/>
            </p:nvSpPr>
            <p:spPr bwMode="auto">
              <a:xfrm>
                <a:off x="2542" y="4930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69" name="Line 513"/>
              <p:cNvSpPr>
                <a:spLocks noChangeShapeType="1"/>
              </p:cNvSpPr>
              <p:nvPr/>
            </p:nvSpPr>
            <p:spPr bwMode="auto">
              <a:xfrm>
                <a:off x="2800" y="32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70" name="Line 514"/>
              <p:cNvSpPr>
                <a:spLocks noChangeShapeType="1"/>
              </p:cNvSpPr>
              <p:nvPr/>
            </p:nvSpPr>
            <p:spPr bwMode="auto">
              <a:xfrm>
                <a:off x="2800" y="3723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71" name="Line 515"/>
              <p:cNvSpPr>
                <a:spLocks noChangeShapeType="1"/>
              </p:cNvSpPr>
              <p:nvPr/>
            </p:nvSpPr>
            <p:spPr bwMode="auto">
              <a:xfrm>
                <a:off x="2800" y="4241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72" name="Line 516"/>
              <p:cNvSpPr>
                <a:spLocks noChangeShapeType="1"/>
              </p:cNvSpPr>
              <p:nvPr/>
            </p:nvSpPr>
            <p:spPr bwMode="auto">
              <a:xfrm>
                <a:off x="2800" y="47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873" name="Group 517"/>
              <p:cNvGrpSpPr>
                <a:grpSpLocks/>
              </p:cNvGrpSpPr>
              <p:nvPr/>
            </p:nvGrpSpPr>
            <p:grpSpPr bwMode="auto">
              <a:xfrm>
                <a:off x="2800" y="4732"/>
                <a:ext cx="258" cy="104"/>
                <a:chOff x="3024" y="672"/>
                <a:chExt cx="480" cy="192"/>
              </a:xfrm>
            </p:grpSpPr>
            <p:sp>
              <p:nvSpPr>
                <p:cNvPr id="935" name="Line 51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6" name="Line 51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7" name="Line 52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8" name="Line 52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9" name="Line 52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40" name="Line 52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74" name="Group 524"/>
              <p:cNvGrpSpPr>
                <a:grpSpLocks/>
              </p:cNvGrpSpPr>
              <p:nvPr/>
            </p:nvGrpSpPr>
            <p:grpSpPr bwMode="auto">
              <a:xfrm>
                <a:off x="2800" y="4267"/>
                <a:ext cx="258" cy="103"/>
                <a:chOff x="3024" y="672"/>
                <a:chExt cx="480" cy="192"/>
              </a:xfrm>
            </p:grpSpPr>
            <p:sp>
              <p:nvSpPr>
                <p:cNvPr id="929" name="Line 52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0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1" name="Line 52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2" name="Line 52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3" name="Line 52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34" name="Line 53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75" name="Group 531"/>
              <p:cNvGrpSpPr>
                <a:grpSpLocks/>
              </p:cNvGrpSpPr>
              <p:nvPr/>
            </p:nvGrpSpPr>
            <p:grpSpPr bwMode="auto">
              <a:xfrm>
                <a:off x="2800" y="3723"/>
                <a:ext cx="258" cy="103"/>
                <a:chOff x="3024" y="672"/>
                <a:chExt cx="480" cy="192"/>
              </a:xfrm>
            </p:grpSpPr>
            <p:sp>
              <p:nvSpPr>
                <p:cNvPr id="923" name="Line 53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24" name="Line 53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25" name="Line 53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26" name="Line 53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27" name="Line 53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28" name="Line 53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76" name="Group 538"/>
              <p:cNvGrpSpPr>
                <a:grpSpLocks/>
              </p:cNvGrpSpPr>
              <p:nvPr/>
            </p:nvGrpSpPr>
            <p:grpSpPr bwMode="auto">
              <a:xfrm>
                <a:off x="2818" y="3248"/>
                <a:ext cx="258" cy="104"/>
                <a:chOff x="3024" y="672"/>
                <a:chExt cx="480" cy="192"/>
              </a:xfrm>
            </p:grpSpPr>
            <p:sp>
              <p:nvSpPr>
                <p:cNvPr id="917" name="Line 53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18" name="Line 54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19" name="Line 54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20" name="Line 54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21" name="Line 54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22" name="Line 54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877" name="Line 545"/>
              <p:cNvSpPr>
                <a:spLocks noChangeShapeType="1"/>
              </p:cNvSpPr>
              <p:nvPr/>
            </p:nvSpPr>
            <p:spPr bwMode="auto">
              <a:xfrm>
                <a:off x="3058" y="3335"/>
                <a:ext cx="0" cy="4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78" name="Line 546"/>
              <p:cNvSpPr>
                <a:spLocks noChangeShapeType="1"/>
              </p:cNvSpPr>
              <p:nvPr/>
            </p:nvSpPr>
            <p:spPr bwMode="auto">
              <a:xfrm>
                <a:off x="3058" y="4370"/>
                <a:ext cx="0" cy="4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879" name="Group 547"/>
              <p:cNvGrpSpPr>
                <a:grpSpLocks/>
              </p:cNvGrpSpPr>
              <p:nvPr/>
            </p:nvGrpSpPr>
            <p:grpSpPr bwMode="auto">
              <a:xfrm>
                <a:off x="3058" y="4474"/>
                <a:ext cx="259" cy="103"/>
                <a:chOff x="3024" y="672"/>
                <a:chExt cx="480" cy="192"/>
              </a:xfrm>
            </p:grpSpPr>
            <p:sp>
              <p:nvSpPr>
                <p:cNvPr id="911" name="Line 54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12" name="Line 54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13" name="Line 55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14" name="Line 55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15" name="Line 55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16" name="Line 55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880" name="Group 554"/>
              <p:cNvGrpSpPr>
                <a:grpSpLocks/>
              </p:cNvGrpSpPr>
              <p:nvPr/>
            </p:nvGrpSpPr>
            <p:grpSpPr bwMode="auto">
              <a:xfrm>
                <a:off x="3058" y="3491"/>
                <a:ext cx="259" cy="103"/>
                <a:chOff x="3024" y="672"/>
                <a:chExt cx="480" cy="192"/>
              </a:xfrm>
            </p:grpSpPr>
            <p:sp>
              <p:nvSpPr>
                <p:cNvPr id="905" name="Line 55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06" name="Line 55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07" name="Line 55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08" name="Line 55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09" name="Line 55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10" name="Line 56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881" name="Line 561"/>
              <p:cNvSpPr>
                <a:spLocks noChangeShapeType="1"/>
              </p:cNvSpPr>
              <p:nvPr/>
            </p:nvSpPr>
            <p:spPr bwMode="auto">
              <a:xfrm>
                <a:off x="3317" y="3594"/>
                <a:ext cx="0" cy="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82" name="Line 562"/>
              <p:cNvSpPr>
                <a:spLocks noChangeShapeType="1"/>
              </p:cNvSpPr>
              <p:nvPr/>
            </p:nvSpPr>
            <p:spPr bwMode="auto">
              <a:xfrm>
                <a:off x="2670" y="2973"/>
                <a:ext cx="0" cy="1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83" name="Line 563"/>
              <p:cNvSpPr>
                <a:spLocks noChangeShapeType="1"/>
              </p:cNvSpPr>
              <p:nvPr/>
            </p:nvSpPr>
            <p:spPr bwMode="auto">
              <a:xfrm>
                <a:off x="2929" y="2973"/>
                <a:ext cx="0" cy="17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84" name="Line 564"/>
              <p:cNvSpPr>
                <a:spLocks noChangeShapeType="1"/>
              </p:cNvSpPr>
              <p:nvPr/>
            </p:nvSpPr>
            <p:spPr bwMode="auto">
              <a:xfrm>
                <a:off x="3188" y="2973"/>
                <a:ext cx="0" cy="1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85" name="Oval 565"/>
              <p:cNvSpPr>
                <a:spLocks noChangeArrowheads="1"/>
              </p:cNvSpPr>
              <p:nvPr/>
            </p:nvSpPr>
            <p:spPr bwMode="auto">
              <a:xfrm>
                <a:off x="2399" y="3154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86" name="Oval 566"/>
              <p:cNvSpPr>
                <a:spLocks noChangeArrowheads="1"/>
              </p:cNvSpPr>
              <p:nvPr/>
            </p:nvSpPr>
            <p:spPr bwMode="auto">
              <a:xfrm>
                <a:off x="2403" y="3406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87" name="Oval 567"/>
              <p:cNvSpPr>
                <a:spLocks noChangeArrowheads="1"/>
              </p:cNvSpPr>
              <p:nvPr/>
            </p:nvSpPr>
            <p:spPr bwMode="auto">
              <a:xfrm>
                <a:off x="2399" y="3671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88" name="Oval 568"/>
              <p:cNvSpPr>
                <a:spLocks noChangeArrowheads="1"/>
              </p:cNvSpPr>
              <p:nvPr/>
            </p:nvSpPr>
            <p:spPr bwMode="auto">
              <a:xfrm>
                <a:off x="2403" y="3908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89" name="Oval 569"/>
              <p:cNvSpPr>
                <a:spLocks noChangeArrowheads="1"/>
              </p:cNvSpPr>
              <p:nvPr/>
            </p:nvSpPr>
            <p:spPr bwMode="auto">
              <a:xfrm>
                <a:off x="2403" y="4157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0" name="Oval 570"/>
              <p:cNvSpPr>
                <a:spLocks noChangeArrowheads="1"/>
              </p:cNvSpPr>
              <p:nvPr/>
            </p:nvSpPr>
            <p:spPr bwMode="auto">
              <a:xfrm>
                <a:off x="2403" y="4428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1" name="Oval 571"/>
              <p:cNvSpPr>
                <a:spLocks noChangeArrowheads="1"/>
              </p:cNvSpPr>
              <p:nvPr/>
            </p:nvSpPr>
            <p:spPr bwMode="auto">
              <a:xfrm>
                <a:off x="2399" y="4667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2" name="Oval 572"/>
              <p:cNvSpPr>
                <a:spLocks noChangeArrowheads="1"/>
              </p:cNvSpPr>
              <p:nvPr/>
            </p:nvSpPr>
            <p:spPr bwMode="auto">
              <a:xfrm>
                <a:off x="2399" y="4919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3" name="Oval 573"/>
              <p:cNvSpPr>
                <a:spLocks noChangeArrowheads="1"/>
              </p:cNvSpPr>
              <p:nvPr/>
            </p:nvSpPr>
            <p:spPr bwMode="auto">
              <a:xfrm>
                <a:off x="2658" y="33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4" name="Oval 574"/>
              <p:cNvSpPr>
                <a:spLocks noChangeArrowheads="1"/>
              </p:cNvSpPr>
              <p:nvPr/>
            </p:nvSpPr>
            <p:spPr bwMode="auto">
              <a:xfrm>
                <a:off x="2661" y="382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5" name="Oval 575"/>
              <p:cNvSpPr>
                <a:spLocks noChangeArrowheads="1"/>
              </p:cNvSpPr>
              <p:nvPr/>
            </p:nvSpPr>
            <p:spPr bwMode="auto">
              <a:xfrm>
                <a:off x="2664" y="4338"/>
                <a:ext cx="26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6" name="Oval 576"/>
              <p:cNvSpPr>
                <a:spLocks noChangeArrowheads="1"/>
              </p:cNvSpPr>
              <p:nvPr/>
            </p:nvSpPr>
            <p:spPr bwMode="auto">
              <a:xfrm>
                <a:off x="2661" y="48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7" name="Oval 577"/>
              <p:cNvSpPr>
                <a:spLocks noChangeArrowheads="1"/>
              </p:cNvSpPr>
              <p:nvPr/>
            </p:nvSpPr>
            <p:spPr bwMode="auto">
              <a:xfrm>
                <a:off x="2923" y="469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8" name="Oval 578"/>
              <p:cNvSpPr>
                <a:spLocks noChangeArrowheads="1"/>
              </p:cNvSpPr>
              <p:nvPr/>
            </p:nvSpPr>
            <p:spPr bwMode="auto">
              <a:xfrm>
                <a:off x="3185" y="4441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899" name="Oval 579"/>
              <p:cNvSpPr>
                <a:spLocks noChangeArrowheads="1"/>
              </p:cNvSpPr>
              <p:nvPr/>
            </p:nvSpPr>
            <p:spPr bwMode="auto">
              <a:xfrm>
                <a:off x="2919" y="3690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900" name="Text Box 580"/>
              <p:cNvSpPr txBox="1">
                <a:spLocks noChangeArrowheads="1"/>
              </p:cNvSpPr>
              <p:nvPr/>
            </p:nvSpPr>
            <p:spPr bwMode="auto">
              <a:xfrm>
                <a:off x="2179" y="2634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901" name="Text Box 581"/>
              <p:cNvSpPr txBox="1">
                <a:spLocks noChangeArrowheads="1"/>
              </p:cNvSpPr>
              <p:nvPr/>
            </p:nvSpPr>
            <p:spPr bwMode="auto">
              <a:xfrm>
                <a:off x="2426" y="2637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902" name="Text Box 582"/>
              <p:cNvSpPr txBox="1">
                <a:spLocks noChangeArrowheads="1"/>
              </p:cNvSpPr>
              <p:nvPr/>
            </p:nvSpPr>
            <p:spPr bwMode="auto">
              <a:xfrm>
                <a:off x="2687" y="2640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903" name="Text Box 583"/>
              <p:cNvSpPr txBox="1">
                <a:spLocks noChangeArrowheads="1"/>
              </p:cNvSpPr>
              <p:nvPr/>
            </p:nvSpPr>
            <p:spPr bwMode="auto">
              <a:xfrm>
                <a:off x="2956" y="2648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904" name="Text Box 584"/>
              <p:cNvSpPr txBox="1">
                <a:spLocks noChangeArrowheads="1"/>
              </p:cNvSpPr>
              <p:nvPr/>
            </p:nvSpPr>
            <p:spPr bwMode="auto">
              <a:xfrm>
                <a:off x="2880" y="4917"/>
                <a:ext cx="563" cy="443"/>
              </a:xfrm>
              <a:prstGeom prst="rect">
                <a:avLst/>
              </a:prstGeom>
              <a:noFill/>
              <a:ln w="25400" cap="sq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LUT</a:t>
                </a:r>
              </a:p>
            </p:txBody>
          </p:sp>
        </p:grpSp>
      </p:grp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2841215"/>
              </p:ext>
            </p:extLst>
          </p:nvPr>
        </p:nvGraphicFramePr>
        <p:xfrm>
          <a:off x="4808537" y="2795793"/>
          <a:ext cx="677863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7" name="Visio" r:id="rId5" imgW="1061514" imgH="1380888" progId="Visio.Drawing.11">
                  <p:embed/>
                </p:oleObj>
              </mc:Choice>
              <mc:Fallback>
                <p:oleObj name="Visio" r:id="rId5" imgW="1061514" imgH="1380888" progId="Visio.Drawing.11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8537" y="2795793"/>
                        <a:ext cx="677863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85" name="Group 315"/>
          <p:cNvGrpSpPr>
            <a:grpSpLocks/>
          </p:cNvGrpSpPr>
          <p:nvPr/>
        </p:nvGrpSpPr>
        <p:grpSpPr bwMode="auto">
          <a:xfrm>
            <a:off x="4480170" y="3733857"/>
            <a:ext cx="921610" cy="1527324"/>
            <a:chOff x="655" y="2587"/>
            <a:chExt cx="1364" cy="2726"/>
          </a:xfrm>
        </p:grpSpPr>
        <p:sp>
          <p:nvSpPr>
            <p:cNvPr id="1086" name="Line 318"/>
            <p:cNvSpPr>
              <a:spLocks noChangeShapeType="1"/>
            </p:cNvSpPr>
            <p:nvPr/>
          </p:nvSpPr>
          <p:spPr bwMode="auto">
            <a:xfrm>
              <a:off x="1786" y="3965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dirty="0"/>
            </a:p>
          </p:txBody>
        </p:sp>
        <p:grpSp>
          <p:nvGrpSpPr>
            <p:cNvPr id="1087" name="Group 319"/>
            <p:cNvGrpSpPr>
              <a:grpSpLocks/>
            </p:cNvGrpSpPr>
            <p:nvPr/>
          </p:nvGrpSpPr>
          <p:grpSpPr bwMode="auto">
            <a:xfrm>
              <a:off x="655" y="2587"/>
              <a:ext cx="1264" cy="2726"/>
              <a:chOff x="2179" y="2634"/>
              <a:chExt cx="1264" cy="2726"/>
            </a:xfrm>
          </p:grpSpPr>
          <p:sp>
            <p:nvSpPr>
              <p:cNvPr id="1088" name="Rectangle 320"/>
              <p:cNvSpPr>
                <a:spLocks noChangeArrowheads="1"/>
              </p:cNvSpPr>
              <p:nvPr/>
            </p:nvSpPr>
            <p:spPr bwMode="auto">
              <a:xfrm>
                <a:off x="2205" y="310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89" name="Rectangle 321"/>
              <p:cNvSpPr>
                <a:spLocks noChangeArrowheads="1"/>
              </p:cNvSpPr>
              <p:nvPr/>
            </p:nvSpPr>
            <p:spPr bwMode="auto">
              <a:xfrm>
                <a:off x="2205" y="3231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0" name="Rectangle 322"/>
              <p:cNvSpPr>
                <a:spLocks noChangeArrowheads="1"/>
              </p:cNvSpPr>
              <p:nvPr/>
            </p:nvSpPr>
            <p:spPr bwMode="auto">
              <a:xfrm>
                <a:off x="2205" y="336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1" name="Rectangle 323"/>
              <p:cNvSpPr>
                <a:spLocks noChangeArrowheads="1"/>
              </p:cNvSpPr>
              <p:nvPr/>
            </p:nvSpPr>
            <p:spPr bwMode="auto">
              <a:xfrm>
                <a:off x="2205" y="349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2" name="Rectangle 324"/>
              <p:cNvSpPr>
                <a:spLocks noChangeArrowheads="1"/>
              </p:cNvSpPr>
              <p:nvPr/>
            </p:nvSpPr>
            <p:spPr bwMode="auto">
              <a:xfrm>
                <a:off x="2205" y="3619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3" name="Rectangle 325"/>
              <p:cNvSpPr>
                <a:spLocks noChangeArrowheads="1"/>
              </p:cNvSpPr>
              <p:nvPr/>
            </p:nvSpPr>
            <p:spPr bwMode="auto">
              <a:xfrm>
                <a:off x="2205" y="374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4" name="Rectangle 326"/>
              <p:cNvSpPr>
                <a:spLocks noChangeArrowheads="1"/>
              </p:cNvSpPr>
              <p:nvPr/>
            </p:nvSpPr>
            <p:spPr bwMode="auto">
              <a:xfrm>
                <a:off x="2205" y="398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5" name="Rectangle 327"/>
              <p:cNvSpPr>
                <a:spLocks noChangeArrowheads="1"/>
              </p:cNvSpPr>
              <p:nvPr/>
            </p:nvSpPr>
            <p:spPr bwMode="auto">
              <a:xfrm>
                <a:off x="2205" y="385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6" name="Rectangle 328"/>
              <p:cNvSpPr>
                <a:spLocks noChangeArrowheads="1"/>
              </p:cNvSpPr>
              <p:nvPr/>
            </p:nvSpPr>
            <p:spPr bwMode="auto">
              <a:xfrm>
                <a:off x="2205" y="411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7" name="Rectangle 329"/>
              <p:cNvSpPr>
                <a:spLocks noChangeArrowheads="1"/>
              </p:cNvSpPr>
              <p:nvPr/>
            </p:nvSpPr>
            <p:spPr bwMode="auto">
              <a:xfrm>
                <a:off x="2205" y="424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8" name="Rectangle 330"/>
              <p:cNvSpPr>
                <a:spLocks noChangeArrowheads="1"/>
              </p:cNvSpPr>
              <p:nvPr/>
            </p:nvSpPr>
            <p:spPr bwMode="auto">
              <a:xfrm>
                <a:off x="2205" y="437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099" name="Rectangle 331"/>
              <p:cNvSpPr>
                <a:spLocks noChangeArrowheads="1"/>
              </p:cNvSpPr>
              <p:nvPr/>
            </p:nvSpPr>
            <p:spPr bwMode="auto">
              <a:xfrm>
                <a:off x="2205" y="4499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00" name="Rectangle 332"/>
              <p:cNvSpPr>
                <a:spLocks noChangeArrowheads="1"/>
              </p:cNvSpPr>
              <p:nvPr/>
            </p:nvSpPr>
            <p:spPr bwMode="auto">
              <a:xfrm>
                <a:off x="2205" y="462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01" name="Rectangle 333"/>
              <p:cNvSpPr>
                <a:spLocks noChangeArrowheads="1"/>
              </p:cNvSpPr>
              <p:nvPr/>
            </p:nvSpPr>
            <p:spPr bwMode="auto">
              <a:xfrm>
                <a:off x="2205" y="4755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02" name="Rectangle 334"/>
              <p:cNvSpPr>
                <a:spLocks noChangeArrowheads="1"/>
              </p:cNvSpPr>
              <p:nvPr/>
            </p:nvSpPr>
            <p:spPr bwMode="auto">
              <a:xfrm>
                <a:off x="2205" y="4887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03" name="Rectangle 335"/>
              <p:cNvSpPr>
                <a:spLocks noChangeArrowheads="1"/>
              </p:cNvSpPr>
              <p:nvPr/>
            </p:nvSpPr>
            <p:spPr bwMode="auto">
              <a:xfrm>
                <a:off x="2205" y="501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104" name="Group 336"/>
              <p:cNvGrpSpPr>
                <a:grpSpLocks/>
              </p:cNvGrpSpPr>
              <p:nvPr/>
            </p:nvGrpSpPr>
            <p:grpSpPr bwMode="auto">
              <a:xfrm>
                <a:off x="2282" y="3050"/>
                <a:ext cx="260" cy="104"/>
                <a:chOff x="3024" y="672"/>
                <a:chExt cx="480" cy="192"/>
              </a:xfrm>
            </p:grpSpPr>
            <p:sp>
              <p:nvSpPr>
                <p:cNvPr id="1347" name="Line 33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48" name="Line 33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49" name="Line 33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50" name="Line 34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51" name="Line 34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52" name="Line 34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105" name="Line 343"/>
              <p:cNvSpPr>
                <a:spLocks noChangeShapeType="1"/>
              </p:cNvSpPr>
              <p:nvPr/>
            </p:nvSpPr>
            <p:spPr bwMode="auto">
              <a:xfrm flipV="1">
                <a:off x="2412" y="2973"/>
                <a:ext cx="0" cy="19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106" name="Group 344"/>
              <p:cNvGrpSpPr>
                <a:grpSpLocks/>
              </p:cNvGrpSpPr>
              <p:nvPr/>
            </p:nvGrpSpPr>
            <p:grpSpPr bwMode="auto">
              <a:xfrm>
                <a:off x="2282" y="3180"/>
                <a:ext cx="260" cy="103"/>
                <a:chOff x="3024" y="672"/>
                <a:chExt cx="480" cy="192"/>
              </a:xfrm>
            </p:grpSpPr>
            <p:sp>
              <p:nvSpPr>
                <p:cNvPr id="1341" name="Line 34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42" name="Line 34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43" name="Line 34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44" name="Line 34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45" name="Line 34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46" name="Line 35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07" name="Group 351"/>
              <p:cNvGrpSpPr>
                <a:grpSpLocks/>
              </p:cNvGrpSpPr>
              <p:nvPr/>
            </p:nvGrpSpPr>
            <p:grpSpPr bwMode="auto">
              <a:xfrm>
                <a:off x="2282" y="3310"/>
                <a:ext cx="260" cy="102"/>
                <a:chOff x="3024" y="672"/>
                <a:chExt cx="480" cy="192"/>
              </a:xfrm>
            </p:grpSpPr>
            <p:sp>
              <p:nvSpPr>
                <p:cNvPr id="1335" name="Line 35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6" name="Line 35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7" name="Line 35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8" name="Line 35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9" name="Line 35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40" name="Line 35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08" name="Group 358"/>
              <p:cNvGrpSpPr>
                <a:grpSpLocks/>
              </p:cNvGrpSpPr>
              <p:nvPr/>
            </p:nvGrpSpPr>
            <p:grpSpPr bwMode="auto">
              <a:xfrm>
                <a:off x="2282" y="3438"/>
                <a:ext cx="260" cy="104"/>
                <a:chOff x="3024" y="672"/>
                <a:chExt cx="480" cy="192"/>
              </a:xfrm>
            </p:grpSpPr>
            <p:sp>
              <p:nvSpPr>
                <p:cNvPr id="1329" name="Line 35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0" name="Line 36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1" name="Line 36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2" name="Line 36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3" name="Line 36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34" name="Line 36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09" name="Group 365"/>
              <p:cNvGrpSpPr>
                <a:grpSpLocks/>
              </p:cNvGrpSpPr>
              <p:nvPr/>
            </p:nvGrpSpPr>
            <p:grpSpPr bwMode="auto">
              <a:xfrm>
                <a:off x="2282" y="3568"/>
                <a:ext cx="260" cy="103"/>
                <a:chOff x="3024" y="672"/>
                <a:chExt cx="480" cy="192"/>
              </a:xfrm>
            </p:grpSpPr>
            <p:sp>
              <p:nvSpPr>
                <p:cNvPr id="1323" name="Line 36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24" name="Line 36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25" name="Line 36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26" name="Line 36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27" name="Line 37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28" name="Line 37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0" name="Group 372"/>
              <p:cNvGrpSpPr>
                <a:grpSpLocks/>
              </p:cNvGrpSpPr>
              <p:nvPr/>
            </p:nvGrpSpPr>
            <p:grpSpPr bwMode="auto">
              <a:xfrm>
                <a:off x="2282" y="3690"/>
                <a:ext cx="260" cy="104"/>
                <a:chOff x="3024" y="672"/>
                <a:chExt cx="480" cy="192"/>
              </a:xfrm>
            </p:grpSpPr>
            <p:sp>
              <p:nvSpPr>
                <p:cNvPr id="1317" name="Line 37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18" name="Line 37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19" name="Line 37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20" name="Line 37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21" name="Line 37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22" name="Line 37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1" name="Group 379"/>
              <p:cNvGrpSpPr>
                <a:grpSpLocks/>
              </p:cNvGrpSpPr>
              <p:nvPr/>
            </p:nvGrpSpPr>
            <p:grpSpPr bwMode="auto">
              <a:xfrm>
                <a:off x="2282" y="3811"/>
                <a:ext cx="260" cy="103"/>
                <a:chOff x="3024" y="672"/>
                <a:chExt cx="480" cy="192"/>
              </a:xfrm>
            </p:grpSpPr>
            <p:sp>
              <p:nvSpPr>
                <p:cNvPr id="1311" name="Line 38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12" name="Line 38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13" name="Line 38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14" name="Line 38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15" name="Line 38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16" name="Line 38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2" name="Group 386"/>
              <p:cNvGrpSpPr>
                <a:grpSpLocks/>
              </p:cNvGrpSpPr>
              <p:nvPr/>
            </p:nvGrpSpPr>
            <p:grpSpPr bwMode="auto">
              <a:xfrm>
                <a:off x="2282" y="3936"/>
                <a:ext cx="260" cy="104"/>
                <a:chOff x="3024" y="672"/>
                <a:chExt cx="480" cy="192"/>
              </a:xfrm>
            </p:grpSpPr>
            <p:sp>
              <p:nvSpPr>
                <p:cNvPr id="1305" name="Line 38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6" name="Line 38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7" name="Line 38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8" name="Line 39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9" name="Line 39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10" name="Line 39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3" name="Group 393"/>
              <p:cNvGrpSpPr>
                <a:grpSpLocks/>
              </p:cNvGrpSpPr>
              <p:nvPr/>
            </p:nvGrpSpPr>
            <p:grpSpPr bwMode="auto">
              <a:xfrm>
                <a:off x="2282" y="4060"/>
                <a:ext cx="260" cy="103"/>
                <a:chOff x="3024" y="672"/>
                <a:chExt cx="480" cy="192"/>
              </a:xfrm>
            </p:grpSpPr>
            <p:sp>
              <p:nvSpPr>
                <p:cNvPr id="1299" name="Line 39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0" name="Line 39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1" name="Line 39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2" name="Line 39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3" name="Line 39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04" name="Line 39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4" name="Group 400"/>
              <p:cNvGrpSpPr>
                <a:grpSpLocks/>
              </p:cNvGrpSpPr>
              <p:nvPr/>
            </p:nvGrpSpPr>
            <p:grpSpPr bwMode="auto">
              <a:xfrm>
                <a:off x="2282" y="4188"/>
                <a:ext cx="260" cy="104"/>
                <a:chOff x="3024" y="672"/>
                <a:chExt cx="480" cy="192"/>
              </a:xfrm>
            </p:grpSpPr>
            <p:sp>
              <p:nvSpPr>
                <p:cNvPr id="1293" name="Line 40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94" name="Line 40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95" name="Line 40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96" name="Line 40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97" name="Line 40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98" name="Line 40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5" name="Group 407"/>
              <p:cNvGrpSpPr>
                <a:grpSpLocks/>
              </p:cNvGrpSpPr>
              <p:nvPr/>
            </p:nvGrpSpPr>
            <p:grpSpPr bwMode="auto">
              <a:xfrm>
                <a:off x="2282" y="4318"/>
                <a:ext cx="260" cy="103"/>
                <a:chOff x="3024" y="672"/>
                <a:chExt cx="480" cy="192"/>
              </a:xfrm>
            </p:grpSpPr>
            <p:sp>
              <p:nvSpPr>
                <p:cNvPr id="1287" name="Line 40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88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89" name="Line 41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90" name="Line 41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91" name="Line 41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92" name="Line 41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6" name="Group 414"/>
              <p:cNvGrpSpPr>
                <a:grpSpLocks/>
              </p:cNvGrpSpPr>
              <p:nvPr/>
            </p:nvGrpSpPr>
            <p:grpSpPr bwMode="auto">
              <a:xfrm>
                <a:off x="2282" y="4444"/>
                <a:ext cx="260" cy="104"/>
                <a:chOff x="3024" y="672"/>
                <a:chExt cx="480" cy="192"/>
              </a:xfrm>
            </p:grpSpPr>
            <p:sp>
              <p:nvSpPr>
                <p:cNvPr id="1281" name="Line 41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82" name="Line 41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83" name="Line 41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84" name="Line 41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85" name="Line 41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86" name="Line 42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7" name="Group 421"/>
              <p:cNvGrpSpPr>
                <a:grpSpLocks/>
              </p:cNvGrpSpPr>
              <p:nvPr/>
            </p:nvGrpSpPr>
            <p:grpSpPr bwMode="auto">
              <a:xfrm>
                <a:off x="2282" y="4570"/>
                <a:ext cx="260" cy="104"/>
                <a:chOff x="3024" y="672"/>
                <a:chExt cx="480" cy="192"/>
              </a:xfrm>
            </p:grpSpPr>
            <p:sp>
              <p:nvSpPr>
                <p:cNvPr id="1275" name="Line 42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6" name="Line 42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7" name="Line 42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8" name="Line 42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9" name="Line 42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80" name="Line 42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8" name="Group 428"/>
              <p:cNvGrpSpPr>
                <a:grpSpLocks/>
              </p:cNvGrpSpPr>
              <p:nvPr/>
            </p:nvGrpSpPr>
            <p:grpSpPr bwMode="auto">
              <a:xfrm>
                <a:off x="2282" y="4700"/>
                <a:ext cx="260" cy="103"/>
                <a:chOff x="3024" y="672"/>
                <a:chExt cx="480" cy="192"/>
              </a:xfrm>
            </p:grpSpPr>
            <p:sp>
              <p:nvSpPr>
                <p:cNvPr id="1269" name="Line 42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0" name="Line 43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1" name="Line 43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2" name="Line 43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3" name="Line 43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74" name="Line 43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19" name="Group 435"/>
              <p:cNvGrpSpPr>
                <a:grpSpLocks/>
              </p:cNvGrpSpPr>
              <p:nvPr/>
            </p:nvGrpSpPr>
            <p:grpSpPr bwMode="auto">
              <a:xfrm>
                <a:off x="2282" y="4829"/>
                <a:ext cx="260" cy="104"/>
                <a:chOff x="3024" y="672"/>
                <a:chExt cx="480" cy="192"/>
              </a:xfrm>
            </p:grpSpPr>
            <p:sp>
              <p:nvSpPr>
                <p:cNvPr id="1263" name="Line 43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64" name="Line 43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65" name="Line 43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66" name="Line 43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67" name="Line 44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68" name="Line 44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20" name="Group 442"/>
              <p:cNvGrpSpPr>
                <a:grpSpLocks/>
              </p:cNvGrpSpPr>
              <p:nvPr/>
            </p:nvGrpSpPr>
            <p:grpSpPr bwMode="auto">
              <a:xfrm>
                <a:off x="2282" y="4955"/>
                <a:ext cx="260" cy="103"/>
                <a:chOff x="3024" y="672"/>
                <a:chExt cx="480" cy="192"/>
              </a:xfrm>
            </p:grpSpPr>
            <p:sp>
              <p:nvSpPr>
                <p:cNvPr id="1257" name="Line 44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58" name="Line 44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59" name="Line 44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60" name="Line 44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61" name="Line 44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62" name="Line 44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21" name="Group 449"/>
              <p:cNvGrpSpPr>
                <a:grpSpLocks/>
              </p:cNvGrpSpPr>
              <p:nvPr/>
            </p:nvGrpSpPr>
            <p:grpSpPr bwMode="auto">
              <a:xfrm>
                <a:off x="2542" y="3102"/>
                <a:ext cx="258" cy="104"/>
                <a:chOff x="3024" y="672"/>
                <a:chExt cx="480" cy="192"/>
              </a:xfrm>
            </p:grpSpPr>
            <p:sp>
              <p:nvSpPr>
                <p:cNvPr id="1251" name="Line 45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52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53" name="Line 45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54" name="Line 45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55" name="Line 45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56" name="Line 45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22" name="Group 456"/>
              <p:cNvGrpSpPr>
                <a:grpSpLocks/>
              </p:cNvGrpSpPr>
              <p:nvPr/>
            </p:nvGrpSpPr>
            <p:grpSpPr bwMode="auto">
              <a:xfrm>
                <a:off x="2542" y="3387"/>
                <a:ext cx="258" cy="104"/>
                <a:chOff x="3024" y="672"/>
                <a:chExt cx="480" cy="192"/>
              </a:xfrm>
            </p:grpSpPr>
            <p:sp>
              <p:nvSpPr>
                <p:cNvPr id="1245" name="Line 45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6" name="Line 45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7" name="Line 45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8" name="Line 46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9" name="Line 46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50" name="Line 46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23" name="Group 463"/>
              <p:cNvGrpSpPr>
                <a:grpSpLocks/>
              </p:cNvGrpSpPr>
              <p:nvPr/>
            </p:nvGrpSpPr>
            <p:grpSpPr bwMode="auto">
              <a:xfrm>
                <a:off x="2542" y="3619"/>
                <a:ext cx="258" cy="104"/>
                <a:chOff x="3024" y="672"/>
                <a:chExt cx="480" cy="192"/>
              </a:xfrm>
            </p:grpSpPr>
            <p:sp>
              <p:nvSpPr>
                <p:cNvPr id="1239" name="Line 46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0" name="Line 46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1" name="Line 46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2" name="Line 46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3" name="Line 46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44" name="Line 46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24" name="Group 470"/>
              <p:cNvGrpSpPr>
                <a:grpSpLocks/>
              </p:cNvGrpSpPr>
              <p:nvPr/>
            </p:nvGrpSpPr>
            <p:grpSpPr bwMode="auto">
              <a:xfrm>
                <a:off x="2542" y="3852"/>
                <a:ext cx="258" cy="104"/>
                <a:chOff x="3024" y="672"/>
                <a:chExt cx="480" cy="192"/>
              </a:xfrm>
            </p:grpSpPr>
            <p:sp>
              <p:nvSpPr>
                <p:cNvPr id="1233" name="Line 47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34" name="Line 47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35" name="Line 47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36" name="Line 47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37" name="Line 47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38" name="Line 47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25" name="Group 477"/>
              <p:cNvGrpSpPr>
                <a:grpSpLocks/>
              </p:cNvGrpSpPr>
              <p:nvPr/>
            </p:nvGrpSpPr>
            <p:grpSpPr bwMode="auto">
              <a:xfrm>
                <a:off x="2542" y="4137"/>
                <a:ext cx="258" cy="104"/>
                <a:chOff x="3024" y="672"/>
                <a:chExt cx="480" cy="192"/>
              </a:xfrm>
            </p:grpSpPr>
            <p:sp>
              <p:nvSpPr>
                <p:cNvPr id="1227" name="Line 47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28" name="Line 47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29" name="Line 48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30" name="Line 48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31" name="Line 48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32" name="Line 48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26" name="Group 484"/>
              <p:cNvGrpSpPr>
                <a:grpSpLocks/>
              </p:cNvGrpSpPr>
              <p:nvPr/>
            </p:nvGrpSpPr>
            <p:grpSpPr bwMode="auto">
              <a:xfrm>
                <a:off x="2542" y="4370"/>
                <a:ext cx="258" cy="104"/>
                <a:chOff x="3024" y="672"/>
                <a:chExt cx="480" cy="192"/>
              </a:xfrm>
            </p:grpSpPr>
            <p:sp>
              <p:nvSpPr>
                <p:cNvPr id="1221" name="Line 48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22" name="Line 48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23" name="Line 48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24" name="Line 48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25" name="Line 48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26" name="Line 49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27" name="Group 491"/>
              <p:cNvGrpSpPr>
                <a:grpSpLocks/>
              </p:cNvGrpSpPr>
              <p:nvPr/>
            </p:nvGrpSpPr>
            <p:grpSpPr bwMode="auto">
              <a:xfrm>
                <a:off x="2542" y="4602"/>
                <a:ext cx="258" cy="104"/>
                <a:chOff x="3024" y="672"/>
                <a:chExt cx="480" cy="192"/>
              </a:xfrm>
            </p:grpSpPr>
            <p:sp>
              <p:nvSpPr>
                <p:cNvPr id="1215" name="Line 49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6" name="Line 49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7" name="Line 49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8" name="Line 49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9" name="Line 49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20" name="Line 49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28" name="Group 498"/>
              <p:cNvGrpSpPr>
                <a:grpSpLocks/>
              </p:cNvGrpSpPr>
              <p:nvPr/>
            </p:nvGrpSpPr>
            <p:grpSpPr bwMode="auto">
              <a:xfrm>
                <a:off x="2542" y="4887"/>
                <a:ext cx="258" cy="104"/>
                <a:chOff x="3024" y="672"/>
                <a:chExt cx="480" cy="192"/>
              </a:xfrm>
            </p:grpSpPr>
            <p:sp>
              <p:nvSpPr>
                <p:cNvPr id="1209" name="Line 49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0" name="Line 50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1" name="Line 50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2" name="Line 50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3" name="Line 50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14" name="Line 50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129" name="Line 505"/>
              <p:cNvSpPr>
                <a:spLocks noChangeShapeType="1"/>
              </p:cNvSpPr>
              <p:nvPr/>
            </p:nvSpPr>
            <p:spPr bwMode="auto">
              <a:xfrm>
                <a:off x="2542" y="315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0" name="Line 506"/>
              <p:cNvSpPr>
                <a:spLocks noChangeShapeType="1"/>
              </p:cNvSpPr>
              <p:nvPr/>
            </p:nvSpPr>
            <p:spPr bwMode="auto">
              <a:xfrm>
                <a:off x="2542" y="3412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1" name="Line 507"/>
              <p:cNvSpPr>
                <a:spLocks noChangeShapeType="1"/>
              </p:cNvSpPr>
              <p:nvPr/>
            </p:nvSpPr>
            <p:spPr bwMode="auto">
              <a:xfrm>
                <a:off x="2542" y="3671"/>
                <a:ext cx="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2" name="Line 508"/>
              <p:cNvSpPr>
                <a:spLocks noChangeShapeType="1"/>
              </p:cNvSpPr>
              <p:nvPr/>
            </p:nvSpPr>
            <p:spPr bwMode="auto">
              <a:xfrm>
                <a:off x="2542" y="3911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3" name="Line 509"/>
              <p:cNvSpPr>
                <a:spLocks noChangeShapeType="1"/>
              </p:cNvSpPr>
              <p:nvPr/>
            </p:nvSpPr>
            <p:spPr bwMode="auto">
              <a:xfrm>
                <a:off x="2542" y="4163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4" name="Line 510"/>
              <p:cNvSpPr>
                <a:spLocks noChangeShapeType="1"/>
              </p:cNvSpPr>
              <p:nvPr/>
            </p:nvSpPr>
            <p:spPr bwMode="auto">
              <a:xfrm>
                <a:off x="2542" y="4421"/>
                <a:ext cx="0" cy="1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5" name="Line 511"/>
              <p:cNvSpPr>
                <a:spLocks noChangeShapeType="1"/>
              </p:cNvSpPr>
              <p:nvPr/>
            </p:nvSpPr>
            <p:spPr bwMode="auto">
              <a:xfrm>
                <a:off x="2542" y="467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6" name="Line 512"/>
              <p:cNvSpPr>
                <a:spLocks noChangeShapeType="1"/>
              </p:cNvSpPr>
              <p:nvPr/>
            </p:nvSpPr>
            <p:spPr bwMode="auto">
              <a:xfrm>
                <a:off x="2542" y="4930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7" name="Line 513"/>
              <p:cNvSpPr>
                <a:spLocks noChangeShapeType="1"/>
              </p:cNvSpPr>
              <p:nvPr/>
            </p:nvSpPr>
            <p:spPr bwMode="auto">
              <a:xfrm>
                <a:off x="2800" y="32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8" name="Line 514"/>
              <p:cNvSpPr>
                <a:spLocks noChangeShapeType="1"/>
              </p:cNvSpPr>
              <p:nvPr/>
            </p:nvSpPr>
            <p:spPr bwMode="auto">
              <a:xfrm>
                <a:off x="2800" y="3723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39" name="Line 515"/>
              <p:cNvSpPr>
                <a:spLocks noChangeShapeType="1"/>
              </p:cNvSpPr>
              <p:nvPr/>
            </p:nvSpPr>
            <p:spPr bwMode="auto">
              <a:xfrm>
                <a:off x="2800" y="4241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40" name="Line 516"/>
              <p:cNvSpPr>
                <a:spLocks noChangeShapeType="1"/>
              </p:cNvSpPr>
              <p:nvPr/>
            </p:nvSpPr>
            <p:spPr bwMode="auto">
              <a:xfrm>
                <a:off x="2800" y="47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141" name="Group 517"/>
              <p:cNvGrpSpPr>
                <a:grpSpLocks/>
              </p:cNvGrpSpPr>
              <p:nvPr/>
            </p:nvGrpSpPr>
            <p:grpSpPr bwMode="auto">
              <a:xfrm>
                <a:off x="2800" y="4732"/>
                <a:ext cx="258" cy="104"/>
                <a:chOff x="3024" y="672"/>
                <a:chExt cx="480" cy="192"/>
              </a:xfrm>
            </p:grpSpPr>
            <p:sp>
              <p:nvSpPr>
                <p:cNvPr id="1203" name="Line 51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04" name="Line 51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05" name="Line 52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06" name="Line 52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07" name="Line 52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08" name="Line 52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42" name="Group 524"/>
              <p:cNvGrpSpPr>
                <a:grpSpLocks/>
              </p:cNvGrpSpPr>
              <p:nvPr/>
            </p:nvGrpSpPr>
            <p:grpSpPr bwMode="auto">
              <a:xfrm>
                <a:off x="2800" y="4267"/>
                <a:ext cx="258" cy="103"/>
                <a:chOff x="3024" y="672"/>
                <a:chExt cx="480" cy="192"/>
              </a:xfrm>
            </p:grpSpPr>
            <p:sp>
              <p:nvSpPr>
                <p:cNvPr id="1197" name="Line 52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98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99" name="Line 52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00" name="Line 52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01" name="Line 52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02" name="Line 53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43" name="Group 531"/>
              <p:cNvGrpSpPr>
                <a:grpSpLocks/>
              </p:cNvGrpSpPr>
              <p:nvPr/>
            </p:nvGrpSpPr>
            <p:grpSpPr bwMode="auto">
              <a:xfrm>
                <a:off x="2800" y="3723"/>
                <a:ext cx="258" cy="103"/>
                <a:chOff x="3024" y="672"/>
                <a:chExt cx="480" cy="192"/>
              </a:xfrm>
            </p:grpSpPr>
            <p:sp>
              <p:nvSpPr>
                <p:cNvPr id="1191" name="Line 53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92" name="Line 53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93" name="Line 53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94" name="Line 53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95" name="Line 53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96" name="Line 53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44" name="Group 538"/>
              <p:cNvGrpSpPr>
                <a:grpSpLocks/>
              </p:cNvGrpSpPr>
              <p:nvPr/>
            </p:nvGrpSpPr>
            <p:grpSpPr bwMode="auto">
              <a:xfrm>
                <a:off x="2818" y="3248"/>
                <a:ext cx="258" cy="104"/>
                <a:chOff x="3024" y="672"/>
                <a:chExt cx="480" cy="192"/>
              </a:xfrm>
            </p:grpSpPr>
            <p:sp>
              <p:nvSpPr>
                <p:cNvPr id="1185" name="Line 53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6" name="Line 54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7" name="Line 54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8" name="Line 54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9" name="Line 54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90" name="Line 54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145" name="Line 545"/>
              <p:cNvSpPr>
                <a:spLocks noChangeShapeType="1"/>
              </p:cNvSpPr>
              <p:nvPr/>
            </p:nvSpPr>
            <p:spPr bwMode="auto">
              <a:xfrm>
                <a:off x="3058" y="3335"/>
                <a:ext cx="0" cy="4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46" name="Line 546"/>
              <p:cNvSpPr>
                <a:spLocks noChangeShapeType="1"/>
              </p:cNvSpPr>
              <p:nvPr/>
            </p:nvSpPr>
            <p:spPr bwMode="auto">
              <a:xfrm>
                <a:off x="3058" y="4370"/>
                <a:ext cx="0" cy="4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147" name="Group 547"/>
              <p:cNvGrpSpPr>
                <a:grpSpLocks/>
              </p:cNvGrpSpPr>
              <p:nvPr/>
            </p:nvGrpSpPr>
            <p:grpSpPr bwMode="auto">
              <a:xfrm>
                <a:off x="3058" y="4474"/>
                <a:ext cx="259" cy="103"/>
                <a:chOff x="3024" y="672"/>
                <a:chExt cx="480" cy="192"/>
              </a:xfrm>
            </p:grpSpPr>
            <p:sp>
              <p:nvSpPr>
                <p:cNvPr id="1179" name="Line 54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0" name="Line 54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1" name="Line 55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2" name="Line 55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3" name="Line 55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84" name="Line 55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148" name="Group 554"/>
              <p:cNvGrpSpPr>
                <a:grpSpLocks/>
              </p:cNvGrpSpPr>
              <p:nvPr/>
            </p:nvGrpSpPr>
            <p:grpSpPr bwMode="auto">
              <a:xfrm>
                <a:off x="3058" y="3491"/>
                <a:ext cx="259" cy="103"/>
                <a:chOff x="3024" y="672"/>
                <a:chExt cx="480" cy="192"/>
              </a:xfrm>
            </p:grpSpPr>
            <p:sp>
              <p:nvSpPr>
                <p:cNvPr id="1173" name="Line 55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74" name="Line 55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75" name="Line 55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76" name="Line 55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77" name="Line 55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78" name="Line 56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149" name="Line 561"/>
              <p:cNvSpPr>
                <a:spLocks noChangeShapeType="1"/>
              </p:cNvSpPr>
              <p:nvPr/>
            </p:nvSpPr>
            <p:spPr bwMode="auto">
              <a:xfrm>
                <a:off x="3317" y="3594"/>
                <a:ext cx="0" cy="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0" name="Line 562"/>
              <p:cNvSpPr>
                <a:spLocks noChangeShapeType="1"/>
              </p:cNvSpPr>
              <p:nvPr/>
            </p:nvSpPr>
            <p:spPr bwMode="auto">
              <a:xfrm>
                <a:off x="2670" y="2973"/>
                <a:ext cx="0" cy="1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1" name="Line 563"/>
              <p:cNvSpPr>
                <a:spLocks noChangeShapeType="1"/>
              </p:cNvSpPr>
              <p:nvPr/>
            </p:nvSpPr>
            <p:spPr bwMode="auto">
              <a:xfrm>
                <a:off x="2929" y="2973"/>
                <a:ext cx="0" cy="17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2" name="Line 564"/>
              <p:cNvSpPr>
                <a:spLocks noChangeShapeType="1"/>
              </p:cNvSpPr>
              <p:nvPr/>
            </p:nvSpPr>
            <p:spPr bwMode="auto">
              <a:xfrm>
                <a:off x="3188" y="2973"/>
                <a:ext cx="0" cy="1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3" name="Oval 565"/>
              <p:cNvSpPr>
                <a:spLocks noChangeArrowheads="1"/>
              </p:cNvSpPr>
              <p:nvPr/>
            </p:nvSpPr>
            <p:spPr bwMode="auto">
              <a:xfrm>
                <a:off x="2399" y="3154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4" name="Oval 566"/>
              <p:cNvSpPr>
                <a:spLocks noChangeArrowheads="1"/>
              </p:cNvSpPr>
              <p:nvPr/>
            </p:nvSpPr>
            <p:spPr bwMode="auto">
              <a:xfrm>
                <a:off x="2403" y="3406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5" name="Oval 567"/>
              <p:cNvSpPr>
                <a:spLocks noChangeArrowheads="1"/>
              </p:cNvSpPr>
              <p:nvPr/>
            </p:nvSpPr>
            <p:spPr bwMode="auto">
              <a:xfrm>
                <a:off x="2399" y="3671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6" name="Oval 568"/>
              <p:cNvSpPr>
                <a:spLocks noChangeArrowheads="1"/>
              </p:cNvSpPr>
              <p:nvPr/>
            </p:nvSpPr>
            <p:spPr bwMode="auto">
              <a:xfrm>
                <a:off x="2403" y="3908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7" name="Oval 569"/>
              <p:cNvSpPr>
                <a:spLocks noChangeArrowheads="1"/>
              </p:cNvSpPr>
              <p:nvPr/>
            </p:nvSpPr>
            <p:spPr bwMode="auto">
              <a:xfrm>
                <a:off x="2403" y="4157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8" name="Oval 570"/>
              <p:cNvSpPr>
                <a:spLocks noChangeArrowheads="1"/>
              </p:cNvSpPr>
              <p:nvPr/>
            </p:nvSpPr>
            <p:spPr bwMode="auto">
              <a:xfrm>
                <a:off x="2403" y="4428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59" name="Oval 571"/>
              <p:cNvSpPr>
                <a:spLocks noChangeArrowheads="1"/>
              </p:cNvSpPr>
              <p:nvPr/>
            </p:nvSpPr>
            <p:spPr bwMode="auto">
              <a:xfrm>
                <a:off x="2399" y="4667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60" name="Oval 572"/>
              <p:cNvSpPr>
                <a:spLocks noChangeArrowheads="1"/>
              </p:cNvSpPr>
              <p:nvPr/>
            </p:nvSpPr>
            <p:spPr bwMode="auto">
              <a:xfrm>
                <a:off x="2399" y="4919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61" name="Oval 573"/>
              <p:cNvSpPr>
                <a:spLocks noChangeArrowheads="1"/>
              </p:cNvSpPr>
              <p:nvPr/>
            </p:nvSpPr>
            <p:spPr bwMode="auto">
              <a:xfrm>
                <a:off x="2658" y="33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62" name="Oval 574"/>
              <p:cNvSpPr>
                <a:spLocks noChangeArrowheads="1"/>
              </p:cNvSpPr>
              <p:nvPr/>
            </p:nvSpPr>
            <p:spPr bwMode="auto">
              <a:xfrm>
                <a:off x="2661" y="382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63" name="Oval 575"/>
              <p:cNvSpPr>
                <a:spLocks noChangeArrowheads="1"/>
              </p:cNvSpPr>
              <p:nvPr/>
            </p:nvSpPr>
            <p:spPr bwMode="auto">
              <a:xfrm>
                <a:off x="2664" y="4338"/>
                <a:ext cx="26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64" name="Oval 576"/>
              <p:cNvSpPr>
                <a:spLocks noChangeArrowheads="1"/>
              </p:cNvSpPr>
              <p:nvPr/>
            </p:nvSpPr>
            <p:spPr bwMode="auto">
              <a:xfrm>
                <a:off x="2661" y="48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65" name="Oval 577"/>
              <p:cNvSpPr>
                <a:spLocks noChangeArrowheads="1"/>
              </p:cNvSpPr>
              <p:nvPr/>
            </p:nvSpPr>
            <p:spPr bwMode="auto">
              <a:xfrm>
                <a:off x="2923" y="469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66" name="Oval 578"/>
              <p:cNvSpPr>
                <a:spLocks noChangeArrowheads="1"/>
              </p:cNvSpPr>
              <p:nvPr/>
            </p:nvSpPr>
            <p:spPr bwMode="auto">
              <a:xfrm>
                <a:off x="3185" y="4441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67" name="Oval 579"/>
              <p:cNvSpPr>
                <a:spLocks noChangeArrowheads="1"/>
              </p:cNvSpPr>
              <p:nvPr/>
            </p:nvSpPr>
            <p:spPr bwMode="auto">
              <a:xfrm>
                <a:off x="2919" y="3690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168" name="Text Box 580"/>
              <p:cNvSpPr txBox="1">
                <a:spLocks noChangeArrowheads="1"/>
              </p:cNvSpPr>
              <p:nvPr/>
            </p:nvSpPr>
            <p:spPr bwMode="auto">
              <a:xfrm>
                <a:off x="2179" y="2634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1169" name="Text Box 581"/>
              <p:cNvSpPr txBox="1">
                <a:spLocks noChangeArrowheads="1"/>
              </p:cNvSpPr>
              <p:nvPr/>
            </p:nvSpPr>
            <p:spPr bwMode="auto">
              <a:xfrm>
                <a:off x="2426" y="2637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1170" name="Text Box 582"/>
              <p:cNvSpPr txBox="1">
                <a:spLocks noChangeArrowheads="1"/>
              </p:cNvSpPr>
              <p:nvPr/>
            </p:nvSpPr>
            <p:spPr bwMode="auto">
              <a:xfrm>
                <a:off x="2687" y="2640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1171" name="Text Box 583"/>
              <p:cNvSpPr txBox="1">
                <a:spLocks noChangeArrowheads="1"/>
              </p:cNvSpPr>
              <p:nvPr/>
            </p:nvSpPr>
            <p:spPr bwMode="auto">
              <a:xfrm>
                <a:off x="2956" y="2648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1172" name="Text Box 584"/>
              <p:cNvSpPr txBox="1">
                <a:spLocks noChangeArrowheads="1"/>
              </p:cNvSpPr>
              <p:nvPr/>
            </p:nvSpPr>
            <p:spPr bwMode="auto">
              <a:xfrm>
                <a:off x="2880" y="4917"/>
                <a:ext cx="563" cy="443"/>
              </a:xfrm>
              <a:prstGeom prst="rect">
                <a:avLst/>
              </a:prstGeom>
              <a:noFill/>
              <a:ln w="25400" cap="sq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LUT</a:t>
                </a:r>
              </a:p>
            </p:txBody>
          </p:sp>
        </p:grpSp>
      </p:grpSp>
      <p:grpSp>
        <p:nvGrpSpPr>
          <p:cNvPr id="1361" name="Group 315"/>
          <p:cNvGrpSpPr>
            <a:grpSpLocks/>
          </p:cNvGrpSpPr>
          <p:nvPr/>
        </p:nvGrpSpPr>
        <p:grpSpPr bwMode="auto">
          <a:xfrm>
            <a:off x="5460654" y="3730215"/>
            <a:ext cx="921610" cy="1527324"/>
            <a:chOff x="655" y="2587"/>
            <a:chExt cx="1364" cy="2726"/>
          </a:xfrm>
        </p:grpSpPr>
        <p:sp>
          <p:nvSpPr>
            <p:cNvPr id="1362" name="Line 318"/>
            <p:cNvSpPr>
              <a:spLocks noChangeShapeType="1"/>
            </p:cNvSpPr>
            <p:nvPr/>
          </p:nvSpPr>
          <p:spPr bwMode="auto">
            <a:xfrm>
              <a:off x="1786" y="3965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dirty="0"/>
            </a:p>
          </p:txBody>
        </p:sp>
        <p:grpSp>
          <p:nvGrpSpPr>
            <p:cNvPr id="1363" name="Group 319"/>
            <p:cNvGrpSpPr>
              <a:grpSpLocks/>
            </p:cNvGrpSpPr>
            <p:nvPr/>
          </p:nvGrpSpPr>
          <p:grpSpPr bwMode="auto">
            <a:xfrm>
              <a:off x="655" y="2587"/>
              <a:ext cx="1264" cy="2726"/>
              <a:chOff x="2179" y="2634"/>
              <a:chExt cx="1264" cy="2726"/>
            </a:xfrm>
          </p:grpSpPr>
          <p:sp>
            <p:nvSpPr>
              <p:cNvPr id="1364" name="Rectangle 320"/>
              <p:cNvSpPr>
                <a:spLocks noChangeArrowheads="1"/>
              </p:cNvSpPr>
              <p:nvPr/>
            </p:nvSpPr>
            <p:spPr bwMode="auto">
              <a:xfrm>
                <a:off x="2205" y="310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65" name="Rectangle 321"/>
              <p:cNvSpPr>
                <a:spLocks noChangeArrowheads="1"/>
              </p:cNvSpPr>
              <p:nvPr/>
            </p:nvSpPr>
            <p:spPr bwMode="auto">
              <a:xfrm>
                <a:off x="2205" y="3231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66" name="Rectangle 322"/>
              <p:cNvSpPr>
                <a:spLocks noChangeArrowheads="1"/>
              </p:cNvSpPr>
              <p:nvPr/>
            </p:nvSpPr>
            <p:spPr bwMode="auto">
              <a:xfrm>
                <a:off x="2205" y="336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67" name="Rectangle 323"/>
              <p:cNvSpPr>
                <a:spLocks noChangeArrowheads="1"/>
              </p:cNvSpPr>
              <p:nvPr/>
            </p:nvSpPr>
            <p:spPr bwMode="auto">
              <a:xfrm>
                <a:off x="2205" y="349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68" name="Rectangle 324"/>
              <p:cNvSpPr>
                <a:spLocks noChangeArrowheads="1"/>
              </p:cNvSpPr>
              <p:nvPr/>
            </p:nvSpPr>
            <p:spPr bwMode="auto">
              <a:xfrm>
                <a:off x="2205" y="3619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69" name="Rectangle 325"/>
              <p:cNvSpPr>
                <a:spLocks noChangeArrowheads="1"/>
              </p:cNvSpPr>
              <p:nvPr/>
            </p:nvSpPr>
            <p:spPr bwMode="auto">
              <a:xfrm>
                <a:off x="2205" y="374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0" name="Rectangle 326"/>
              <p:cNvSpPr>
                <a:spLocks noChangeArrowheads="1"/>
              </p:cNvSpPr>
              <p:nvPr/>
            </p:nvSpPr>
            <p:spPr bwMode="auto">
              <a:xfrm>
                <a:off x="2205" y="398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1" name="Rectangle 327"/>
              <p:cNvSpPr>
                <a:spLocks noChangeArrowheads="1"/>
              </p:cNvSpPr>
              <p:nvPr/>
            </p:nvSpPr>
            <p:spPr bwMode="auto">
              <a:xfrm>
                <a:off x="2205" y="385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2" name="Rectangle 328"/>
              <p:cNvSpPr>
                <a:spLocks noChangeArrowheads="1"/>
              </p:cNvSpPr>
              <p:nvPr/>
            </p:nvSpPr>
            <p:spPr bwMode="auto">
              <a:xfrm>
                <a:off x="2205" y="411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3" name="Rectangle 329"/>
              <p:cNvSpPr>
                <a:spLocks noChangeArrowheads="1"/>
              </p:cNvSpPr>
              <p:nvPr/>
            </p:nvSpPr>
            <p:spPr bwMode="auto">
              <a:xfrm>
                <a:off x="2205" y="424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4" name="Rectangle 330"/>
              <p:cNvSpPr>
                <a:spLocks noChangeArrowheads="1"/>
              </p:cNvSpPr>
              <p:nvPr/>
            </p:nvSpPr>
            <p:spPr bwMode="auto">
              <a:xfrm>
                <a:off x="2205" y="437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5" name="Rectangle 331"/>
              <p:cNvSpPr>
                <a:spLocks noChangeArrowheads="1"/>
              </p:cNvSpPr>
              <p:nvPr/>
            </p:nvSpPr>
            <p:spPr bwMode="auto">
              <a:xfrm>
                <a:off x="2205" y="4499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6" name="Rectangle 332"/>
              <p:cNvSpPr>
                <a:spLocks noChangeArrowheads="1"/>
              </p:cNvSpPr>
              <p:nvPr/>
            </p:nvSpPr>
            <p:spPr bwMode="auto">
              <a:xfrm>
                <a:off x="2205" y="462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7" name="Rectangle 333"/>
              <p:cNvSpPr>
                <a:spLocks noChangeArrowheads="1"/>
              </p:cNvSpPr>
              <p:nvPr/>
            </p:nvSpPr>
            <p:spPr bwMode="auto">
              <a:xfrm>
                <a:off x="2205" y="4755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8" name="Rectangle 334"/>
              <p:cNvSpPr>
                <a:spLocks noChangeArrowheads="1"/>
              </p:cNvSpPr>
              <p:nvPr/>
            </p:nvSpPr>
            <p:spPr bwMode="auto">
              <a:xfrm>
                <a:off x="2205" y="4887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379" name="Rectangle 335"/>
              <p:cNvSpPr>
                <a:spLocks noChangeArrowheads="1"/>
              </p:cNvSpPr>
              <p:nvPr/>
            </p:nvSpPr>
            <p:spPr bwMode="auto">
              <a:xfrm>
                <a:off x="2205" y="501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380" name="Group 336"/>
              <p:cNvGrpSpPr>
                <a:grpSpLocks/>
              </p:cNvGrpSpPr>
              <p:nvPr/>
            </p:nvGrpSpPr>
            <p:grpSpPr bwMode="auto">
              <a:xfrm>
                <a:off x="2282" y="3050"/>
                <a:ext cx="260" cy="104"/>
                <a:chOff x="3024" y="672"/>
                <a:chExt cx="480" cy="192"/>
              </a:xfrm>
            </p:grpSpPr>
            <p:sp>
              <p:nvSpPr>
                <p:cNvPr id="1623" name="Line 33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24" name="Line 33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25" name="Line 33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26" name="Line 34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27" name="Line 34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28" name="Line 34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381" name="Line 343"/>
              <p:cNvSpPr>
                <a:spLocks noChangeShapeType="1"/>
              </p:cNvSpPr>
              <p:nvPr/>
            </p:nvSpPr>
            <p:spPr bwMode="auto">
              <a:xfrm flipV="1">
                <a:off x="2412" y="2973"/>
                <a:ext cx="0" cy="19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382" name="Group 344"/>
              <p:cNvGrpSpPr>
                <a:grpSpLocks/>
              </p:cNvGrpSpPr>
              <p:nvPr/>
            </p:nvGrpSpPr>
            <p:grpSpPr bwMode="auto">
              <a:xfrm>
                <a:off x="2282" y="3180"/>
                <a:ext cx="260" cy="103"/>
                <a:chOff x="3024" y="672"/>
                <a:chExt cx="480" cy="192"/>
              </a:xfrm>
            </p:grpSpPr>
            <p:sp>
              <p:nvSpPr>
                <p:cNvPr id="1617" name="Line 34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18" name="Line 34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19" name="Line 34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20" name="Line 34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21" name="Line 34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22" name="Line 35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83" name="Group 351"/>
              <p:cNvGrpSpPr>
                <a:grpSpLocks/>
              </p:cNvGrpSpPr>
              <p:nvPr/>
            </p:nvGrpSpPr>
            <p:grpSpPr bwMode="auto">
              <a:xfrm>
                <a:off x="2282" y="3310"/>
                <a:ext cx="260" cy="102"/>
                <a:chOff x="3024" y="672"/>
                <a:chExt cx="480" cy="192"/>
              </a:xfrm>
            </p:grpSpPr>
            <p:sp>
              <p:nvSpPr>
                <p:cNvPr id="1611" name="Line 35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12" name="Line 35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13" name="Line 35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14" name="Line 35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15" name="Line 35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16" name="Line 35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84" name="Group 358"/>
              <p:cNvGrpSpPr>
                <a:grpSpLocks/>
              </p:cNvGrpSpPr>
              <p:nvPr/>
            </p:nvGrpSpPr>
            <p:grpSpPr bwMode="auto">
              <a:xfrm>
                <a:off x="2282" y="3438"/>
                <a:ext cx="260" cy="104"/>
                <a:chOff x="3024" y="672"/>
                <a:chExt cx="480" cy="192"/>
              </a:xfrm>
            </p:grpSpPr>
            <p:sp>
              <p:nvSpPr>
                <p:cNvPr id="1605" name="Line 35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6" name="Line 36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7" name="Line 36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8" name="Line 36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9" name="Line 36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10" name="Line 36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85" name="Group 365"/>
              <p:cNvGrpSpPr>
                <a:grpSpLocks/>
              </p:cNvGrpSpPr>
              <p:nvPr/>
            </p:nvGrpSpPr>
            <p:grpSpPr bwMode="auto">
              <a:xfrm>
                <a:off x="2282" y="3568"/>
                <a:ext cx="260" cy="103"/>
                <a:chOff x="3024" y="672"/>
                <a:chExt cx="480" cy="192"/>
              </a:xfrm>
            </p:grpSpPr>
            <p:sp>
              <p:nvSpPr>
                <p:cNvPr id="1599" name="Line 36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0" name="Line 36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1" name="Line 36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2" name="Line 36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3" name="Line 37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04" name="Line 37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86" name="Group 372"/>
              <p:cNvGrpSpPr>
                <a:grpSpLocks/>
              </p:cNvGrpSpPr>
              <p:nvPr/>
            </p:nvGrpSpPr>
            <p:grpSpPr bwMode="auto">
              <a:xfrm>
                <a:off x="2282" y="3690"/>
                <a:ext cx="260" cy="104"/>
                <a:chOff x="3024" y="672"/>
                <a:chExt cx="480" cy="192"/>
              </a:xfrm>
            </p:grpSpPr>
            <p:sp>
              <p:nvSpPr>
                <p:cNvPr id="1593" name="Line 37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94" name="Line 37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95" name="Line 37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96" name="Line 37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97" name="Line 37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98" name="Line 37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87" name="Group 379"/>
              <p:cNvGrpSpPr>
                <a:grpSpLocks/>
              </p:cNvGrpSpPr>
              <p:nvPr/>
            </p:nvGrpSpPr>
            <p:grpSpPr bwMode="auto">
              <a:xfrm>
                <a:off x="2282" y="3811"/>
                <a:ext cx="260" cy="103"/>
                <a:chOff x="3024" y="672"/>
                <a:chExt cx="480" cy="192"/>
              </a:xfrm>
            </p:grpSpPr>
            <p:sp>
              <p:nvSpPr>
                <p:cNvPr id="1587" name="Line 38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88" name="Line 38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89" name="Line 38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90" name="Line 38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91" name="Line 38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92" name="Line 38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88" name="Group 386"/>
              <p:cNvGrpSpPr>
                <a:grpSpLocks/>
              </p:cNvGrpSpPr>
              <p:nvPr/>
            </p:nvGrpSpPr>
            <p:grpSpPr bwMode="auto">
              <a:xfrm>
                <a:off x="2282" y="3936"/>
                <a:ext cx="260" cy="104"/>
                <a:chOff x="3024" y="672"/>
                <a:chExt cx="480" cy="192"/>
              </a:xfrm>
            </p:grpSpPr>
            <p:sp>
              <p:nvSpPr>
                <p:cNvPr id="1581" name="Line 38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82" name="Line 38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83" name="Line 38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84" name="Line 39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85" name="Line 39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86" name="Line 39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89" name="Group 393"/>
              <p:cNvGrpSpPr>
                <a:grpSpLocks/>
              </p:cNvGrpSpPr>
              <p:nvPr/>
            </p:nvGrpSpPr>
            <p:grpSpPr bwMode="auto">
              <a:xfrm>
                <a:off x="2282" y="4060"/>
                <a:ext cx="260" cy="103"/>
                <a:chOff x="3024" y="672"/>
                <a:chExt cx="480" cy="192"/>
              </a:xfrm>
            </p:grpSpPr>
            <p:sp>
              <p:nvSpPr>
                <p:cNvPr id="1575" name="Line 39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6" name="Line 39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7" name="Line 39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8" name="Line 39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9" name="Line 39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80" name="Line 39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0" name="Group 400"/>
              <p:cNvGrpSpPr>
                <a:grpSpLocks/>
              </p:cNvGrpSpPr>
              <p:nvPr/>
            </p:nvGrpSpPr>
            <p:grpSpPr bwMode="auto">
              <a:xfrm>
                <a:off x="2282" y="4188"/>
                <a:ext cx="260" cy="104"/>
                <a:chOff x="3024" y="672"/>
                <a:chExt cx="480" cy="192"/>
              </a:xfrm>
            </p:grpSpPr>
            <p:sp>
              <p:nvSpPr>
                <p:cNvPr id="1569" name="Line 40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0" name="Line 40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1" name="Line 40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2" name="Line 40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3" name="Line 40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74" name="Line 40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1" name="Group 407"/>
              <p:cNvGrpSpPr>
                <a:grpSpLocks/>
              </p:cNvGrpSpPr>
              <p:nvPr/>
            </p:nvGrpSpPr>
            <p:grpSpPr bwMode="auto">
              <a:xfrm>
                <a:off x="2282" y="4318"/>
                <a:ext cx="260" cy="103"/>
                <a:chOff x="3024" y="672"/>
                <a:chExt cx="480" cy="192"/>
              </a:xfrm>
            </p:grpSpPr>
            <p:sp>
              <p:nvSpPr>
                <p:cNvPr id="1563" name="Line 40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64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65" name="Line 41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66" name="Line 41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67" name="Line 41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68" name="Line 41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2" name="Group 414"/>
              <p:cNvGrpSpPr>
                <a:grpSpLocks/>
              </p:cNvGrpSpPr>
              <p:nvPr/>
            </p:nvGrpSpPr>
            <p:grpSpPr bwMode="auto">
              <a:xfrm>
                <a:off x="2282" y="4444"/>
                <a:ext cx="260" cy="104"/>
                <a:chOff x="3024" y="672"/>
                <a:chExt cx="480" cy="192"/>
              </a:xfrm>
            </p:grpSpPr>
            <p:sp>
              <p:nvSpPr>
                <p:cNvPr id="1557" name="Line 41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58" name="Line 41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59" name="Line 41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60" name="Line 41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61" name="Line 41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62" name="Line 42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3" name="Group 421"/>
              <p:cNvGrpSpPr>
                <a:grpSpLocks/>
              </p:cNvGrpSpPr>
              <p:nvPr/>
            </p:nvGrpSpPr>
            <p:grpSpPr bwMode="auto">
              <a:xfrm>
                <a:off x="2282" y="4570"/>
                <a:ext cx="260" cy="104"/>
                <a:chOff x="3024" y="672"/>
                <a:chExt cx="480" cy="192"/>
              </a:xfrm>
            </p:grpSpPr>
            <p:sp>
              <p:nvSpPr>
                <p:cNvPr id="1551" name="Line 42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52" name="Line 42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53" name="Line 42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54" name="Line 42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55" name="Line 42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56" name="Line 42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4" name="Group 428"/>
              <p:cNvGrpSpPr>
                <a:grpSpLocks/>
              </p:cNvGrpSpPr>
              <p:nvPr/>
            </p:nvGrpSpPr>
            <p:grpSpPr bwMode="auto">
              <a:xfrm>
                <a:off x="2282" y="4700"/>
                <a:ext cx="260" cy="103"/>
                <a:chOff x="3024" y="672"/>
                <a:chExt cx="480" cy="192"/>
              </a:xfrm>
            </p:grpSpPr>
            <p:sp>
              <p:nvSpPr>
                <p:cNvPr id="1545" name="Line 42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6" name="Line 43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7" name="Line 43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8" name="Line 43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9" name="Line 43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50" name="Line 43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5" name="Group 435"/>
              <p:cNvGrpSpPr>
                <a:grpSpLocks/>
              </p:cNvGrpSpPr>
              <p:nvPr/>
            </p:nvGrpSpPr>
            <p:grpSpPr bwMode="auto">
              <a:xfrm>
                <a:off x="2282" y="4829"/>
                <a:ext cx="260" cy="104"/>
                <a:chOff x="3024" y="672"/>
                <a:chExt cx="480" cy="192"/>
              </a:xfrm>
            </p:grpSpPr>
            <p:sp>
              <p:nvSpPr>
                <p:cNvPr id="1539" name="Line 43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0" name="Line 43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1" name="Line 43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2" name="Line 43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3" name="Line 44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44" name="Line 44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6" name="Group 442"/>
              <p:cNvGrpSpPr>
                <a:grpSpLocks/>
              </p:cNvGrpSpPr>
              <p:nvPr/>
            </p:nvGrpSpPr>
            <p:grpSpPr bwMode="auto">
              <a:xfrm>
                <a:off x="2282" y="4955"/>
                <a:ext cx="260" cy="103"/>
                <a:chOff x="3024" y="672"/>
                <a:chExt cx="480" cy="192"/>
              </a:xfrm>
            </p:grpSpPr>
            <p:sp>
              <p:nvSpPr>
                <p:cNvPr id="1533" name="Line 44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34" name="Line 44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35" name="Line 44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36" name="Line 44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37" name="Line 44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38" name="Line 44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7" name="Group 449"/>
              <p:cNvGrpSpPr>
                <a:grpSpLocks/>
              </p:cNvGrpSpPr>
              <p:nvPr/>
            </p:nvGrpSpPr>
            <p:grpSpPr bwMode="auto">
              <a:xfrm>
                <a:off x="2542" y="3102"/>
                <a:ext cx="258" cy="104"/>
                <a:chOff x="3024" y="672"/>
                <a:chExt cx="480" cy="192"/>
              </a:xfrm>
            </p:grpSpPr>
            <p:sp>
              <p:nvSpPr>
                <p:cNvPr id="1527" name="Line 45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28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29" name="Line 45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30" name="Line 45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31" name="Line 45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32" name="Line 45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8" name="Group 456"/>
              <p:cNvGrpSpPr>
                <a:grpSpLocks/>
              </p:cNvGrpSpPr>
              <p:nvPr/>
            </p:nvGrpSpPr>
            <p:grpSpPr bwMode="auto">
              <a:xfrm>
                <a:off x="2542" y="3387"/>
                <a:ext cx="258" cy="104"/>
                <a:chOff x="3024" y="672"/>
                <a:chExt cx="480" cy="192"/>
              </a:xfrm>
            </p:grpSpPr>
            <p:sp>
              <p:nvSpPr>
                <p:cNvPr id="1521" name="Line 45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22" name="Line 45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23" name="Line 45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24" name="Line 46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25" name="Line 46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26" name="Line 46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399" name="Group 463"/>
              <p:cNvGrpSpPr>
                <a:grpSpLocks/>
              </p:cNvGrpSpPr>
              <p:nvPr/>
            </p:nvGrpSpPr>
            <p:grpSpPr bwMode="auto">
              <a:xfrm>
                <a:off x="2542" y="3619"/>
                <a:ext cx="258" cy="104"/>
                <a:chOff x="3024" y="672"/>
                <a:chExt cx="480" cy="192"/>
              </a:xfrm>
            </p:grpSpPr>
            <p:sp>
              <p:nvSpPr>
                <p:cNvPr id="1515" name="Line 46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6" name="Line 46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7" name="Line 46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8" name="Line 46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9" name="Line 46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20" name="Line 46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400" name="Group 470"/>
              <p:cNvGrpSpPr>
                <a:grpSpLocks/>
              </p:cNvGrpSpPr>
              <p:nvPr/>
            </p:nvGrpSpPr>
            <p:grpSpPr bwMode="auto">
              <a:xfrm>
                <a:off x="2542" y="3852"/>
                <a:ext cx="258" cy="104"/>
                <a:chOff x="3024" y="672"/>
                <a:chExt cx="480" cy="192"/>
              </a:xfrm>
            </p:grpSpPr>
            <p:sp>
              <p:nvSpPr>
                <p:cNvPr id="1509" name="Line 47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0" name="Line 47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1" name="Line 47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2" name="Line 47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3" name="Line 47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14" name="Line 47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401" name="Group 477"/>
              <p:cNvGrpSpPr>
                <a:grpSpLocks/>
              </p:cNvGrpSpPr>
              <p:nvPr/>
            </p:nvGrpSpPr>
            <p:grpSpPr bwMode="auto">
              <a:xfrm>
                <a:off x="2542" y="4137"/>
                <a:ext cx="258" cy="104"/>
                <a:chOff x="3024" y="672"/>
                <a:chExt cx="480" cy="192"/>
              </a:xfrm>
            </p:grpSpPr>
            <p:sp>
              <p:nvSpPr>
                <p:cNvPr id="1503" name="Line 47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04" name="Line 47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05" name="Line 48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06" name="Line 48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07" name="Line 48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08" name="Line 48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402" name="Group 484"/>
              <p:cNvGrpSpPr>
                <a:grpSpLocks/>
              </p:cNvGrpSpPr>
              <p:nvPr/>
            </p:nvGrpSpPr>
            <p:grpSpPr bwMode="auto">
              <a:xfrm>
                <a:off x="2542" y="4370"/>
                <a:ext cx="258" cy="104"/>
                <a:chOff x="3024" y="672"/>
                <a:chExt cx="480" cy="192"/>
              </a:xfrm>
            </p:grpSpPr>
            <p:sp>
              <p:nvSpPr>
                <p:cNvPr id="1497" name="Line 48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98" name="Line 48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99" name="Line 48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00" name="Line 48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01" name="Line 48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02" name="Line 49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403" name="Group 491"/>
              <p:cNvGrpSpPr>
                <a:grpSpLocks/>
              </p:cNvGrpSpPr>
              <p:nvPr/>
            </p:nvGrpSpPr>
            <p:grpSpPr bwMode="auto">
              <a:xfrm>
                <a:off x="2542" y="4602"/>
                <a:ext cx="258" cy="104"/>
                <a:chOff x="3024" y="672"/>
                <a:chExt cx="480" cy="192"/>
              </a:xfrm>
            </p:grpSpPr>
            <p:sp>
              <p:nvSpPr>
                <p:cNvPr id="1491" name="Line 49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92" name="Line 49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93" name="Line 49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94" name="Line 49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95" name="Line 49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96" name="Line 49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404" name="Group 498"/>
              <p:cNvGrpSpPr>
                <a:grpSpLocks/>
              </p:cNvGrpSpPr>
              <p:nvPr/>
            </p:nvGrpSpPr>
            <p:grpSpPr bwMode="auto">
              <a:xfrm>
                <a:off x="2542" y="4887"/>
                <a:ext cx="258" cy="104"/>
                <a:chOff x="3024" y="672"/>
                <a:chExt cx="480" cy="192"/>
              </a:xfrm>
            </p:grpSpPr>
            <p:sp>
              <p:nvSpPr>
                <p:cNvPr id="1485" name="Line 49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6" name="Line 50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7" name="Line 50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8" name="Line 50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9" name="Line 50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90" name="Line 50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405" name="Line 505"/>
              <p:cNvSpPr>
                <a:spLocks noChangeShapeType="1"/>
              </p:cNvSpPr>
              <p:nvPr/>
            </p:nvSpPr>
            <p:spPr bwMode="auto">
              <a:xfrm>
                <a:off x="2542" y="315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06" name="Line 506"/>
              <p:cNvSpPr>
                <a:spLocks noChangeShapeType="1"/>
              </p:cNvSpPr>
              <p:nvPr/>
            </p:nvSpPr>
            <p:spPr bwMode="auto">
              <a:xfrm>
                <a:off x="2542" y="3412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07" name="Line 507"/>
              <p:cNvSpPr>
                <a:spLocks noChangeShapeType="1"/>
              </p:cNvSpPr>
              <p:nvPr/>
            </p:nvSpPr>
            <p:spPr bwMode="auto">
              <a:xfrm>
                <a:off x="2542" y="3671"/>
                <a:ext cx="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08" name="Line 508"/>
              <p:cNvSpPr>
                <a:spLocks noChangeShapeType="1"/>
              </p:cNvSpPr>
              <p:nvPr/>
            </p:nvSpPr>
            <p:spPr bwMode="auto">
              <a:xfrm>
                <a:off x="2542" y="3911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09" name="Line 509"/>
              <p:cNvSpPr>
                <a:spLocks noChangeShapeType="1"/>
              </p:cNvSpPr>
              <p:nvPr/>
            </p:nvSpPr>
            <p:spPr bwMode="auto">
              <a:xfrm>
                <a:off x="2542" y="4163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10" name="Line 510"/>
              <p:cNvSpPr>
                <a:spLocks noChangeShapeType="1"/>
              </p:cNvSpPr>
              <p:nvPr/>
            </p:nvSpPr>
            <p:spPr bwMode="auto">
              <a:xfrm>
                <a:off x="2542" y="4421"/>
                <a:ext cx="0" cy="1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11" name="Line 511"/>
              <p:cNvSpPr>
                <a:spLocks noChangeShapeType="1"/>
              </p:cNvSpPr>
              <p:nvPr/>
            </p:nvSpPr>
            <p:spPr bwMode="auto">
              <a:xfrm>
                <a:off x="2542" y="467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12" name="Line 512"/>
              <p:cNvSpPr>
                <a:spLocks noChangeShapeType="1"/>
              </p:cNvSpPr>
              <p:nvPr/>
            </p:nvSpPr>
            <p:spPr bwMode="auto">
              <a:xfrm>
                <a:off x="2542" y="4930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13" name="Line 513"/>
              <p:cNvSpPr>
                <a:spLocks noChangeShapeType="1"/>
              </p:cNvSpPr>
              <p:nvPr/>
            </p:nvSpPr>
            <p:spPr bwMode="auto">
              <a:xfrm>
                <a:off x="2800" y="32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14" name="Line 514"/>
              <p:cNvSpPr>
                <a:spLocks noChangeShapeType="1"/>
              </p:cNvSpPr>
              <p:nvPr/>
            </p:nvSpPr>
            <p:spPr bwMode="auto">
              <a:xfrm>
                <a:off x="2800" y="3723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15" name="Line 515"/>
              <p:cNvSpPr>
                <a:spLocks noChangeShapeType="1"/>
              </p:cNvSpPr>
              <p:nvPr/>
            </p:nvSpPr>
            <p:spPr bwMode="auto">
              <a:xfrm>
                <a:off x="2800" y="4241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16" name="Line 516"/>
              <p:cNvSpPr>
                <a:spLocks noChangeShapeType="1"/>
              </p:cNvSpPr>
              <p:nvPr/>
            </p:nvSpPr>
            <p:spPr bwMode="auto">
              <a:xfrm>
                <a:off x="2800" y="47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417" name="Group 517"/>
              <p:cNvGrpSpPr>
                <a:grpSpLocks/>
              </p:cNvGrpSpPr>
              <p:nvPr/>
            </p:nvGrpSpPr>
            <p:grpSpPr bwMode="auto">
              <a:xfrm>
                <a:off x="2800" y="4732"/>
                <a:ext cx="258" cy="104"/>
                <a:chOff x="3024" y="672"/>
                <a:chExt cx="480" cy="192"/>
              </a:xfrm>
            </p:grpSpPr>
            <p:sp>
              <p:nvSpPr>
                <p:cNvPr id="1479" name="Line 51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0" name="Line 51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1" name="Line 52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2" name="Line 52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3" name="Line 52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84" name="Line 52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418" name="Group 524"/>
              <p:cNvGrpSpPr>
                <a:grpSpLocks/>
              </p:cNvGrpSpPr>
              <p:nvPr/>
            </p:nvGrpSpPr>
            <p:grpSpPr bwMode="auto">
              <a:xfrm>
                <a:off x="2800" y="4267"/>
                <a:ext cx="258" cy="103"/>
                <a:chOff x="3024" y="672"/>
                <a:chExt cx="480" cy="192"/>
              </a:xfrm>
            </p:grpSpPr>
            <p:sp>
              <p:nvSpPr>
                <p:cNvPr id="1473" name="Line 52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74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75" name="Line 52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76" name="Line 52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77" name="Line 52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78" name="Line 53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419" name="Group 531"/>
              <p:cNvGrpSpPr>
                <a:grpSpLocks/>
              </p:cNvGrpSpPr>
              <p:nvPr/>
            </p:nvGrpSpPr>
            <p:grpSpPr bwMode="auto">
              <a:xfrm>
                <a:off x="2800" y="3723"/>
                <a:ext cx="258" cy="103"/>
                <a:chOff x="3024" y="672"/>
                <a:chExt cx="480" cy="192"/>
              </a:xfrm>
            </p:grpSpPr>
            <p:sp>
              <p:nvSpPr>
                <p:cNvPr id="1467" name="Line 53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68" name="Line 53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69" name="Line 53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70" name="Line 53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71" name="Line 53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72" name="Line 53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420" name="Group 538"/>
              <p:cNvGrpSpPr>
                <a:grpSpLocks/>
              </p:cNvGrpSpPr>
              <p:nvPr/>
            </p:nvGrpSpPr>
            <p:grpSpPr bwMode="auto">
              <a:xfrm>
                <a:off x="2818" y="3248"/>
                <a:ext cx="258" cy="104"/>
                <a:chOff x="3024" y="672"/>
                <a:chExt cx="480" cy="192"/>
              </a:xfrm>
            </p:grpSpPr>
            <p:sp>
              <p:nvSpPr>
                <p:cNvPr id="1461" name="Line 53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62" name="Line 54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63" name="Line 54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64" name="Line 54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65" name="Line 54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66" name="Line 54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421" name="Line 545"/>
              <p:cNvSpPr>
                <a:spLocks noChangeShapeType="1"/>
              </p:cNvSpPr>
              <p:nvPr/>
            </p:nvSpPr>
            <p:spPr bwMode="auto">
              <a:xfrm>
                <a:off x="3058" y="3335"/>
                <a:ext cx="0" cy="4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22" name="Line 546"/>
              <p:cNvSpPr>
                <a:spLocks noChangeShapeType="1"/>
              </p:cNvSpPr>
              <p:nvPr/>
            </p:nvSpPr>
            <p:spPr bwMode="auto">
              <a:xfrm>
                <a:off x="3058" y="4370"/>
                <a:ext cx="0" cy="4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423" name="Group 547"/>
              <p:cNvGrpSpPr>
                <a:grpSpLocks/>
              </p:cNvGrpSpPr>
              <p:nvPr/>
            </p:nvGrpSpPr>
            <p:grpSpPr bwMode="auto">
              <a:xfrm>
                <a:off x="3058" y="4474"/>
                <a:ext cx="259" cy="103"/>
                <a:chOff x="3024" y="672"/>
                <a:chExt cx="480" cy="192"/>
              </a:xfrm>
            </p:grpSpPr>
            <p:sp>
              <p:nvSpPr>
                <p:cNvPr id="1455" name="Line 54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6" name="Line 54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7" name="Line 55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8" name="Line 55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9" name="Line 55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60" name="Line 55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424" name="Group 554"/>
              <p:cNvGrpSpPr>
                <a:grpSpLocks/>
              </p:cNvGrpSpPr>
              <p:nvPr/>
            </p:nvGrpSpPr>
            <p:grpSpPr bwMode="auto">
              <a:xfrm>
                <a:off x="3058" y="3491"/>
                <a:ext cx="259" cy="103"/>
                <a:chOff x="3024" y="672"/>
                <a:chExt cx="480" cy="192"/>
              </a:xfrm>
            </p:grpSpPr>
            <p:sp>
              <p:nvSpPr>
                <p:cNvPr id="1449" name="Line 55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0" name="Line 55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1" name="Line 55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2" name="Line 55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3" name="Line 55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54" name="Line 56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425" name="Line 561"/>
              <p:cNvSpPr>
                <a:spLocks noChangeShapeType="1"/>
              </p:cNvSpPr>
              <p:nvPr/>
            </p:nvSpPr>
            <p:spPr bwMode="auto">
              <a:xfrm>
                <a:off x="3317" y="3594"/>
                <a:ext cx="0" cy="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26" name="Line 562"/>
              <p:cNvSpPr>
                <a:spLocks noChangeShapeType="1"/>
              </p:cNvSpPr>
              <p:nvPr/>
            </p:nvSpPr>
            <p:spPr bwMode="auto">
              <a:xfrm>
                <a:off x="2670" y="2973"/>
                <a:ext cx="0" cy="1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27" name="Line 563"/>
              <p:cNvSpPr>
                <a:spLocks noChangeShapeType="1"/>
              </p:cNvSpPr>
              <p:nvPr/>
            </p:nvSpPr>
            <p:spPr bwMode="auto">
              <a:xfrm>
                <a:off x="2929" y="2973"/>
                <a:ext cx="0" cy="17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28" name="Line 564"/>
              <p:cNvSpPr>
                <a:spLocks noChangeShapeType="1"/>
              </p:cNvSpPr>
              <p:nvPr/>
            </p:nvSpPr>
            <p:spPr bwMode="auto">
              <a:xfrm>
                <a:off x="3188" y="2973"/>
                <a:ext cx="0" cy="1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29" name="Oval 565"/>
              <p:cNvSpPr>
                <a:spLocks noChangeArrowheads="1"/>
              </p:cNvSpPr>
              <p:nvPr/>
            </p:nvSpPr>
            <p:spPr bwMode="auto">
              <a:xfrm>
                <a:off x="2399" y="3154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0" name="Oval 566"/>
              <p:cNvSpPr>
                <a:spLocks noChangeArrowheads="1"/>
              </p:cNvSpPr>
              <p:nvPr/>
            </p:nvSpPr>
            <p:spPr bwMode="auto">
              <a:xfrm>
                <a:off x="2403" y="3406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1" name="Oval 567"/>
              <p:cNvSpPr>
                <a:spLocks noChangeArrowheads="1"/>
              </p:cNvSpPr>
              <p:nvPr/>
            </p:nvSpPr>
            <p:spPr bwMode="auto">
              <a:xfrm>
                <a:off x="2399" y="3671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2" name="Oval 568"/>
              <p:cNvSpPr>
                <a:spLocks noChangeArrowheads="1"/>
              </p:cNvSpPr>
              <p:nvPr/>
            </p:nvSpPr>
            <p:spPr bwMode="auto">
              <a:xfrm>
                <a:off x="2403" y="3908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3" name="Oval 569"/>
              <p:cNvSpPr>
                <a:spLocks noChangeArrowheads="1"/>
              </p:cNvSpPr>
              <p:nvPr/>
            </p:nvSpPr>
            <p:spPr bwMode="auto">
              <a:xfrm>
                <a:off x="2403" y="4157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4" name="Oval 570"/>
              <p:cNvSpPr>
                <a:spLocks noChangeArrowheads="1"/>
              </p:cNvSpPr>
              <p:nvPr/>
            </p:nvSpPr>
            <p:spPr bwMode="auto">
              <a:xfrm>
                <a:off x="2403" y="4428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5" name="Oval 571"/>
              <p:cNvSpPr>
                <a:spLocks noChangeArrowheads="1"/>
              </p:cNvSpPr>
              <p:nvPr/>
            </p:nvSpPr>
            <p:spPr bwMode="auto">
              <a:xfrm>
                <a:off x="2399" y="4667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6" name="Oval 572"/>
              <p:cNvSpPr>
                <a:spLocks noChangeArrowheads="1"/>
              </p:cNvSpPr>
              <p:nvPr/>
            </p:nvSpPr>
            <p:spPr bwMode="auto">
              <a:xfrm>
                <a:off x="2399" y="4919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7" name="Oval 573"/>
              <p:cNvSpPr>
                <a:spLocks noChangeArrowheads="1"/>
              </p:cNvSpPr>
              <p:nvPr/>
            </p:nvSpPr>
            <p:spPr bwMode="auto">
              <a:xfrm>
                <a:off x="2658" y="33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8" name="Oval 574"/>
              <p:cNvSpPr>
                <a:spLocks noChangeArrowheads="1"/>
              </p:cNvSpPr>
              <p:nvPr/>
            </p:nvSpPr>
            <p:spPr bwMode="auto">
              <a:xfrm>
                <a:off x="2661" y="382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39" name="Oval 575"/>
              <p:cNvSpPr>
                <a:spLocks noChangeArrowheads="1"/>
              </p:cNvSpPr>
              <p:nvPr/>
            </p:nvSpPr>
            <p:spPr bwMode="auto">
              <a:xfrm>
                <a:off x="2664" y="4338"/>
                <a:ext cx="26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40" name="Oval 576"/>
              <p:cNvSpPr>
                <a:spLocks noChangeArrowheads="1"/>
              </p:cNvSpPr>
              <p:nvPr/>
            </p:nvSpPr>
            <p:spPr bwMode="auto">
              <a:xfrm>
                <a:off x="2661" y="48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41" name="Oval 577"/>
              <p:cNvSpPr>
                <a:spLocks noChangeArrowheads="1"/>
              </p:cNvSpPr>
              <p:nvPr/>
            </p:nvSpPr>
            <p:spPr bwMode="auto">
              <a:xfrm>
                <a:off x="2923" y="469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42" name="Oval 578"/>
              <p:cNvSpPr>
                <a:spLocks noChangeArrowheads="1"/>
              </p:cNvSpPr>
              <p:nvPr/>
            </p:nvSpPr>
            <p:spPr bwMode="auto">
              <a:xfrm>
                <a:off x="3185" y="4441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43" name="Oval 579"/>
              <p:cNvSpPr>
                <a:spLocks noChangeArrowheads="1"/>
              </p:cNvSpPr>
              <p:nvPr/>
            </p:nvSpPr>
            <p:spPr bwMode="auto">
              <a:xfrm>
                <a:off x="2919" y="3690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444" name="Text Box 580"/>
              <p:cNvSpPr txBox="1">
                <a:spLocks noChangeArrowheads="1"/>
              </p:cNvSpPr>
              <p:nvPr/>
            </p:nvSpPr>
            <p:spPr bwMode="auto">
              <a:xfrm>
                <a:off x="2179" y="2634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1445" name="Text Box 581"/>
              <p:cNvSpPr txBox="1">
                <a:spLocks noChangeArrowheads="1"/>
              </p:cNvSpPr>
              <p:nvPr/>
            </p:nvSpPr>
            <p:spPr bwMode="auto">
              <a:xfrm>
                <a:off x="2426" y="2637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1446" name="Text Box 582"/>
              <p:cNvSpPr txBox="1">
                <a:spLocks noChangeArrowheads="1"/>
              </p:cNvSpPr>
              <p:nvPr/>
            </p:nvSpPr>
            <p:spPr bwMode="auto">
              <a:xfrm>
                <a:off x="2687" y="2640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1447" name="Text Box 583"/>
              <p:cNvSpPr txBox="1">
                <a:spLocks noChangeArrowheads="1"/>
              </p:cNvSpPr>
              <p:nvPr/>
            </p:nvSpPr>
            <p:spPr bwMode="auto">
              <a:xfrm>
                <a:off x="2956" y="2648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1448" name="Text Box 584"/>
              <p:cNvSpPr txBox="1">
                <a:spLocks noChangeArrowheads="1"/>
              </p:cNvSpPr>
              <p:nvPr/>
            </p:nvSpPr>
            <p:spPr bwMode="auto">
              <a:xfrm>
                <a:off x="2880" y="4917"/>
                <a:ext cx="563" cy="443"/>
              </a:xfrm>
              <a:prstGeom prst="rect">
                <a:avLst/>
              </a:prstGeom>
              <a:noFill/>
              <a:ln w="25400" cap="sq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LUT</a:t>
                </a:r>
              </a:p>
            </p:txBody>
          </p:sp>
        </p:grpSp>
      </p:grpSp>
      <p:grpSp>
        <p:nvGrpSpPr>
          <p:cNvPr id="1629" name="Group 315"/>
          <p:cNvGrpSpPr>
            <a:grpSpLocks/>
          </p:cNvGrpSpPr>
          <p:nvPr/>
        </p:nvGrpSpPr>
        <p:grpSpPr bwMode="auto">
          <a:xfrm>
            <a:off x="6385170" y="3729178"/>
            <a:ext cx="921610" cy="1527324"/>
            <a:chOff x="655" y="2587"/>
            <a:chExt cx="1364" cy="2726"/>
          </a:xfrm>
        </p:grpSpPr>
        <p:sp>
          <p:nvSpPr>
            <p:cNvPr id="1630" name="Line 318"/>
            <p:cNvSpPr>
              <a:spLocks noChangeShapeType="1"/>
            </p:cNvSpPr>
            <p:nvPr/>
          </p:nvSpPr>
          <p:spPr bwMode="auto">
            <a:xfrm>
              <a:off x="1786" y="3965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dirty="0"/>
            </a:p>
          </p:txBody>
        </p:sp>
        <p:grpSp>
          <p:nvGrpSpPr>
            <p:cNvPr id="1631" name="Group 319"/>
            <p:cNvGrpSpPr>
              <a:grpSpLocks/>
            </p:cNvGrpSpPr>
            <p:nvPr/>
          </p:nvGrpSpPr>
          <p:grpSpPr bwMode="auto">
            <a:xfrm>
              <a:off x="655" y="2587"/>
              <a:ext cx="1264" cy="2726"/>
              <a:chOff x="2179" y="2634"/>
              <a:chExt cx="1264" cy="2726"/>
            </a:xfrm>
          </p:grpSpPr>
          <p:sp>
            <p:nvSpPr>
              <p:cNvPr id="1632" name="Rectangle 320"/>
              <p:cNvSpPr>
                <a:spLocks noChangeArrowheads="1"/>
              </p:cNvSpPr>
              <p:nvPr/>
            </p:nvSpPr>
            <p:spPr bwMode="auto">
              <a:xfrm>
                <a:off x="2205" y="310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33" name="Rectangle 321"/>
              <p:cNvSpPr>
                <a:spLocks noChangeArrowheads="1"/>
              </p:cNvSpPr>
              <p:nvPr/>
            </p:nvSpPr>
            <p:spPr bwMode="auto">
              <a:xfrm>
                <a:off x="2205" y="3231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34" name="Rectangle 322"/>
              <p:cNvSpPr>
                <a:spLocks noChangeArrowheads="1"/>
              </p:cNvSpPr>
              <p:nvPr/>
            </p:nvSpPr>
            <p:spPr bwMode="auto">
              <a:xfrm>
                <a:off x="2205" y="336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35" name="Rectangle 323"/>
              <p:cNvSpPr>
                <a:spLocks noChangeArrowheads="1"/>
              </p:cNvSpPr>
              <p:nvPr/>
            </p:nvSpPr>
            <p:spPr bwMode="auto">
              <a:xfrm>
                <a:off x="2205" y="349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36" name="Rectangle 324"/>
              <p:cNvSpPr>
                <a:spLocks noChangeArrowheads="1"/>
              </p:cNvSpPr>
              <p:nvPr/>
            </p:nvSpPr>
            <p:spPr bwMode="auto">
              <a:xfrm>
                <a:off x="2205" y="3619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37" name="Rectangle 325"/>
              <p:cNvSpPr>
                <a:spLocks noChangeArrowheads="1"/>
              </p:cNvSpPr>
              <p:nvPr/>
            </p:nvSpPr>
            <p:spPr bwMode="auto">
              <a:xfrm>
                <a:off x="2205" y="374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38" name="Rectangle 326"/>
              <p:cNvSpPr>
                <a:spLocks noChangeArrowheads="1"/>
              </p:cNvSpPr>
              <p:nvPr/>
            </p:nvSpPr>
            <p:spPr bwMode="auto">
              <a:xfrm>
                <a:off x="2205" y="398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39" name="Rectangle 327"/>
              <p:cNvSpPr>
                <a:spLocks noChangeArrowheads="1"/>
              </p:cNvSpPr>
              <p:nvPr/>
            </p:nvSpPr>
            <p:spPr bwMode="auto">
              <a:xfrm>
                <a:off x="2205" y="385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40" name="Rectangle 328"/>
              <p:cNvSpPr>
                <a:spLocks noChangeArrowheads="1"/>
              </p:cNvSpPr>
              <p:nvPr/>
            </p:nvSpPr>
            <p:spPr bwMode="auto">
              <a:xfrm>
                <a:off x="2205" y="411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41" name="Rectangle 329"/>
              <p:cNvSpPr>
                <a:spLocks noChangeArrowheads="1"/>
              </p:cNvSpPr>
              <p:nvPr/>
            </p:nvSpPr>
            <p:spPr bwMode="auto">
              <a:xfrm>
                <a:off x="2205" y="424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42" name="Rectangle 330"/>
              <p:cNvSpPr>
                <a:spLocks noChangeArrowheads="1"/>
              </p:cNvSpPr>
              <p:nvPr/>
            </p:nvSpPr>
            <p:spPr bwMode="auto">
              <a:xfrm>
                <a:off x="2205" y="437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43" name="Rectangle 331"/>
              <p:cNvSpPr>
                <a:spLocks noChangeArrowheads="1"/>
              </p:cNvSpPr>
              <p:nvPr/>
            </p:nvSpPr>
            <p:spPr bwMode="auto">
              <a:xfrm>
                <a:off x="2205" y="4499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44" name="Rectangle 332"/>
              <p:cNvSpPr>
                <a:spLocks noChangeArrowheads="1"/>
              </p:cNvSpPr>
              <p:nvPr/>
            </p:nvSpPr>
            <p:spPr bwMode="auto">
              <a:xfrm>
                <a:off x="2205" y="462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45" name="Rectangle 333"/>
              <p:cNvSpPr>
                <a:spLocks noChangeArrowheads="1"/>
              </p:cNvSpPr>
              <p:nvPr/>
            </p:nvSpPr>
            <p:spPr bwMode="auto">
              <a:xfrm>
                <a:off x="2205" y="4755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46" name="Rectangle 334"/>
              <p:cNvSpPr>
                <a:spLocks noChangeArrowheads="1"/>
              </p:cNvSpPr>
              <p:nvPr/>
            </p:nvSpPr>
            <p:spPr bwMode="auto">
              <a:xfrm>
                <a:off x="2205" y="4887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47" name="Rectangle 335"/>
              <p:cNvSpPr>
                <a:spLocks noChangeArrowheads="1"/>
              </p:cNvSpPr>
              <p:nvPr/>
            </p:nvSpPr>
            <p:spPr bwMode="auto">
              <a:xfrm>
                <a:off x="2205" y="501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648" name="Group 336"/>
              <p:cNvGrpSpPr>
                <a:grpSpLocks/>
              </p:cNvGrpSpPr>
              <p:nvPr/>
            </p:nvGrpSpPr>
            <p:grpSpPr bwMode="auto">
              <a:xfrm>
                <a:off x="2282" y="3050"/>
                <a:ext cx="260" cy="104"/>
                <a:chOff x="3024" y="672"/>
                <a:chExt cx="480" cy="192"/>
              </a:xfrm>
            </p:grpSpPr>
            <p:sp>
              <p:nvSpPr>
                <p:cNvPr id="1891" name="Line 33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92" name="Line 33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93" name="Line 33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94" name="Line 34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95" name="Line 34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96" name="Line 34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649" name="Line 343"/>
              <p:cNvSpPr>
                <a:spLocks noChangeShapeType="1"/>
              </p:cNvSpPr>
              <p:nvPr/>
            </p:nvSpPr>
            <p:spPr bwMode="auto">
              <a:xfrm flipV="1">
                <a:off x="2412" y="2973"/>
                <a:ext cx="0" cy="19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650" name="Group 344"/>
              <p:cNvGrpSpPr>
                <a:grpSpLocks/>
              </p:cNvGrpSpPr>
              <p:nvPr/>
            </p:nvGrpSpPr>
            <p:grpSpPr bwMode="auto">
              <a:xfrm>
                <a:off x="2282" y="3180"/>
                <a:ext cx="260" cy="103"/>
                <a:chOff x="3024" y="672"/>
                <a:chExt cx="480" cy="192"/>
              </a:xfrm>
            </p:grpSpPr>
            <p:sp>
              <p:nvSpPr>
                <p:cNvPr id="1885" name="Line 34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86" name="Line 34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87" name="Line 34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88" name="Line 34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89" name="Line 34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90" name="Line 35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51" name="Group 351"/>
              <p:cNvGrpSpPr>
                <a:grpSpLocks/>
              </p:cNvGrpSpPr>
              <p:nvPr/>
            </p:nvGrpSpPr>
            <p:grpSpPr bwMode="auto">
              <a:xfrm>
                <a:off x="2282" y="3310"/>
                <a:ext cx="260" cy="102"/>
                <a:chOff x="3024" y="672"/>
                <a:chExt cx="480" cy="192"/>
              </a:xfrm>
            </p:grpSpPr>
            <p:sp>
              <p:nvSpPr>
                <p:cNvPr id="1879" name="Line 35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80" name="Line 35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81" name="Line 35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82" name="Line 35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83" name="Line 35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84" name="Line 35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52" name="Group 358"/>
              <p:cNvGrpSpPr>
                <a:grpSpLocks/>
              </p:cNvGrpSpPr>
              <p:nvPr/>
            </p:nvGrpSpPr>
            <p:grpSpPr bwMode="auto">
              <a:xfrm>
                <a:off x="2282" y="3438"/>
                <a:ext cx="260" cy="104"/>
                <a:chOff x="3024" y="672"/>
                <a:chExt cx="480" cy="192"/>
              </a:xfrm>
            </p:grpSpPr>
            <p:sp>
              <p:nvSpPr>
                <p:cNvPr id="1873" name="Line 35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74" name="Line 36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75" name="Line 36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76" name="Line 36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77" name="Line 36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78" name="Line 36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53" name="Group 365"/>
              <p:cNvGrpSpPr>
                <a:grpSpLocks/>
              </p:cNvGrpSpPr>
              <p:nvPr/>
            </p:nvGrpSpPr>
            <p:grpSpPr bwMode="auto">
              <a:xfrm>
                <a:off x="2282" y="3568"/>
                <a:ext cx="260" cy="103"/>
                <a:chOff x="3024" y="672"/>
                <a:chExt cx="480" cy="192"/>
              </a:xfrm>
            </p:grpSpPr>
            <p:sp>
              <p:nvSpPr>
                <p:cNvPr id="1867" name="Line 36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68" name="Line 36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69" name="Line 36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70" name="Line 36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71" name="Line 37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72" name="Line 37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54" name="Group 372"/>
              <p:cNvGrpSpPr>
                <a:grpSpLocks/>
              </p:cNvGrpSpPr>
              <p:nvPr/>
            </p:nvGrpSpPr>
            <p:grpSpPr bwMode="auto">
              <a:xfrm>
                <a:off x="2282" y="3690"/>
                <a:ext cx="260" cy="104"/>
                <a:chOff x="3024" y="672"/>
                <a:chExt cx="480" cy="192"/>
              </a:xfrm>
            </p:grpSpPr>
            <p:sp>
              <p:nvSpPr>
                <p:cNvPr id="1861" name="Line 37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62" name="Line 37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63" name="Line 37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64" name="Line 37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65" name="Line 37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66" name="Line 37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55" name="Group 379"/>
              <p:cNvGrpSpPr>
                <a:grpSpLocks/>
              </p:cNvGrpSpPr>
              <p:nvPr/>
            </p:nvGrpSpPr>
            <p:grpSpPr bwMode="auto">
              <a:xfrm>
                <a:off x="2282" y="3811"/>
                <a:ext cx="260" cy="103"/>
                <a:chOff x="3024" y="672"/>
                <a:chExt cx="480" cy="192"/>
              </a:xfrm>
            </p:grpSpPr>
            <p:sp>
              <p:nvSpPr>
                <p:cNvPr id="1855" name="Line 38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6" name="Line 38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7" name="Line 38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8" name="Line 38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9" name="Line 38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60" name="Line 38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56" name="Group 386"/>
              <p:cNvGrpSpPr>
                <a:grpSpLocks/>
              </p:cNvGrpSpPr>
              <p:nvPr/>
            </p:nvGrpSpPr>
            <p:grpSpPr bwMode="auto">
              <a:xfrm>
                <a:off x="2282" y="3936"/>
                <a:ext cx="260" cy="104"/>
                <a:chOff x="3024" y="672"/>
                <a:chExt cx="480" cy="192"/>
              </a:xfrm>
            </p:grpSpPr>
            <p:sp>
              <p:nvSpPr>
                <p:cNvPr id="1849" name="Line 38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0" name="Line 38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1" name="Line 38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2" name="Line 39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3" name="Line 39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54" name="Line 39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57" name="Group 393"/>
              <p:cNvGrpSpPr>
                <a:grpSpLocks/>
              </p:cNvGrpSpPr>
              <p:nvPr/>
            </p:nvGrpSpPr>
            <p:grpSpPr bwMode="auto">
              <a:xfrm>
                <a:off x="2282" y="4060"/>
                <a:ext cx="260" cy="103"/>
                <a:chOff x="3024" y="672"/>
                <a:chExt cx="480" cy="192"/>
              </a:xfrm>
            </p:grpSpPr>
            <p:sp>
              <p:nvSpPr>
                <p:cNvPr id="1843" name="Line 39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44" name="Line 39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45" name="Line 39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46" name="Line 39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47" name="Line 39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48" name="Line 39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58" name="Group 400"/>
              <p:cNvGrpSpPr>
                <a:grpSpLocks/>
              </p:cNvGrpSpPr>
              <p:nvPr/>
            </p:nvGrpSpPr>
            <p:grpSpPr bwMode="auto">
              <a:xfrm>
                <a:off x="2282" y="4188"/>
                <a:ext cx="260" cy="104"/>
                <a:chOff x="3024" y="672"/>
                <a:chExt cx="480" cy="192"/>
              </a:xfrm>
            </p:grpSpPr>
            <p:sp>
              <p:nvSpPr>
                <p:cNvPr id="1837" name="Line 40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38" name="Line 40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39" name="Line 40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40" name="Line 40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41" name="Line 40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42" name="Line 40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59" name="Group 407"/>
              <p:cNvGrpSpPr>
                <a:grpSpLocks/>
              </p:cNvGrpSpPr>
              <p:nvPr/>
            </p:nvGrpSpPr>
            <p:grpSpPr bwMode="auto">
              <a:xfrm>
                <a:off x="2282" y="4318"/>
                <a:ext cx="260" cy="103"/>
                <a:chOff x="3024" y="672"/>
                <a:chExt cx="480" cy="192"/>
              </a:xfrm>
            </p:grpSpPr>
            <p:sp>
              <p:nvSpPr>
                <p:cNvPr id="1831" name="Line 40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32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33" name="Line 41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34" name="Line 41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35" name="Line 41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36" name="Line 41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0" name="Group 414"/>
              <p:cNvGrpSpPr>
                <a:grpSpLocks/>
              </p:cNvGrpSpPr>
              <p:nvPr/>
            </p:nvGrpSpPr>
            <p:grpSpPr bwMode="auto">
              <a:xfrm>
                <a:off x="2282" y="4444"/>
                <a:ext cx="260" cy="104"/>
                <a:chOff x="3024" y="672"/>
                <a:chExt cx="480" cy="192"/>
              </a:xfrm>
            </p:grpSpPr>
            <p:sp>
              <p:nvSpPr>
                <p:cNvPr id="1825" name="Line 41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26" name="Line 41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27" name="Line 41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28" name="Line 41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29" name="Line 41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30" name="Line 42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1" name="Group 421"/>
              <p:cNvGrpSpPr>
                <a:grpSpLocks/>
              </p:cNvGrpSpPr>
              <p:nvPr/>
            </p:nvGrpSpPr>
            <p:grpSpPr bwMode="auto">
              <a:xfrm>
                <a:off x="2282" y="4570"/>
                <a:ext cx="260" cy="104"/>
                <a:chOff x="3024" y="672"/>
                <a:chExt cx="480" cy="192"/>
              </a:xfrm>
            </p:grpSpPr>
            <p:sp>
              <p:nvSpPr>
                <p:cNvPr id="1819" name="Line 42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20" name="Line 42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21" name="Line 42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22" name="Line 42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23" name="Line 42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24" name="Line 42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2" name="Group 428"/>
              <p:cNvGrpSpPr>
                <a:grpSpLocks/>
              </p:cNvGrpSpPr>
              <p:nvPr/>
            </p:nvGrpSpPr>
            <p:grpSpPr bwMode="auto">
              <a:xfrm>
                <a:off x="2282" y="4700"/>
                <a:ext cx="260" cy="103"/>
                <a:chOff x="3024" y="672"/>
                <a:chExt cx="480" cy="192"/>
              </a:xfrm>
            </p:grpSpPr>
            <p:sp>
              <p:nvSpPr>
                <p:cNvPr id="1813" name="Line 42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14" name="Line 43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15" name="Line 43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16" name="Line 43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17" name="Line 43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18" name="Line 43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3" name="Group 435"/>
              <p:cNvGrpSpPr>
                <a:grpSpLocks/>
              </p:cNvGrpSpPr>
              <p:nvPr/>
            </p:nvGrpSpPr>
            <p:grpSpPr bwMode="auto">
              <a:xfrm>
                <a:off x="2282" y="4829"/>
                <a:ext cx="260" cy="104"/>
                <a:chOff x="3024" y="672"/>
                <a:chExt cx="480" cy="192"/>
              </a:xfrm>
            </p:grpSpPr>
            <p:sp>
              <p:nvSpPr>
                <p:cNvPr id="1807" name="Line 43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08" name="Line 43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09" name="Line 43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10" name="Line 43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11" name="Line 44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12" name="Line 44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4" name="Group 442"/>
              <p:cNvGrpSpPr>
                <a:grpSpLocks/>
              </p:cNvGrpSpPr>
              <p:nvPr/>
            </p:nvGrpSpPr>
            <p:grpSpPr bwMode="auto">
              <a:xfrm>
                <a:off x="2282" y="4955"/>
                <a:ext cx="260" cy="103"/>
                <a:chOff x="3024" y="672"/>
                <a:chExt cx="480" cy="192"/>
              </a:xfrm>
            </p:grpSpPr>
            <p:sp>
              <p:nvSpPr>
                <p:cNvPr id="1801" name="Line 44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02" name="Line 44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03" name="Line 44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04" name="Line 44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05" name="Line 44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06" name="Line 44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5" name="Group 449"/>
              <p:cNvGrpSpPr>
                <a:grpSpLocks/>
              </p:cNvGrpSpPr>
              <p:nvPr/>
            </p:nvGrpSpPr>
            <p:grpSpPr bwMode="auto">
              <a:xfrm>
                <a:off x="2542" y="3102"/>
                <a:ext cx="258" cy="104"/>
                <a:chOff x="3024" y="672"/>
                <a:chExt cx="480" cy="192"/>
              </a:xfrm>
            </p:grpSpPr>
            <p:sp>
              <p:nvSpPr>
                <p:cNvPr id="1795" name="Line 45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6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7" name="Line 45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8" name="Line 45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9" name="Line 45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00" name="Line 45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6" name="Group 456"/>
              <p:cNvGrpSpPr>
                <a:grpSpLocks/>
              </p:cNvGrpSpPr>
              <p:nvPr/>
            </p:nvGrpSpPr>
            <p:grpSpPr bwMode="auto">
              <a:xfrm>
                <a:off x="2542" y="3387"/>
                <a:ext cx="258" cy="104"/>
                <a:chOff x="3024" y="672"/>
                <a:chExt cx="480" cy="192"/>
              </a:xfrm>
            </p:grpSpPr>
            <p:sp>
              <p:nvSpPr>
                <p:cNvPr id="1789" name="Line 45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0" name="Line 45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1" name="Line 45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2" name="Line 46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3" name="Line 46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94" name="Line 46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7" name="Group 463"/>
              <p:cNvGrpSpPr>
                <a:grpSpLocks/>
              </p:cNvGrpSpPr>
              <p:nvPr/>
            </p:nvGrpSpPr>
            <p:grpSpPr bwMode="auto">
              <a:xfrm>
                <a:off x="2542" y="3619"/>
                <a:ext cx="258" cy="104"/>
                <a:chOff x="3024" y="672"/>
                <a:chExt cx="480" cy="192"/>
              </a:xfrm>
            </p:grpSpPr>
            <p:sp>
              <p:nvSpPr>
                <p:cNvPr id="1783" name="Line 46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84" name="Line 46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85" name="Line 46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86" name="Line 46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87" name="Line 46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88" name="Line 46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8" name="Group 470"/>
              <p:cNvGrpSpPr>
                <a:grpSpLocks/>
              </p:cNvGrpSpPr>
              <p:nvPr/>
            </p:nvGrpSpPr>
            <p:grpSpPr bwMode="auto">
              <a:xfrm>
                <a:off x="2542" y="3852"/>
                <a:ext cx="258" cy="104"/>
                <a:chOff x="3024" y="672"/>
                <a:chExt cx="480" cy="192"/>
              </a:xfrm>
            </p:grpSpPr>
            <p:sp>
              <p:nvSpPr>
                <p:cNvPr id="1777" name="Line 47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78" name="Line 47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79" name="Line 47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80" name="Line 47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81" name="Line 47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82" name="Line 47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69" name="Group 477"/>
              <p:cNvGrpSpPr>
                <a:grpSpLocks/>
              </p:cNvGrpSpPr>
              <p:nvPr/>
            </p:nvGrpSpPr>
            <p:grpSpPr bwMode="auto">
              <a:xfrm>
                <a:off x="2542" y="4137"/>
                <a:ext cx="258" cy="104"/>
                <a:chOff x="3024" y="672"/>
                <a:chExt cx="480" cy="192"/>
              </a:xfrm>
            </p:grpSpPr>
            <p:sp>
              <p:nvSpPr>
                <p:cNvPr id="1771" name="Line 47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72" name="Line 47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73" name="Line 48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74" name="Line 48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75" name="Line 48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76" name="Line 48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70" name="Group 484"/>
              <p:cNvGrpSpPr>
                <a:grpSpLocks/>
              </p:cNvGrpSpPr>
              <p:nvPr/>
            </p:nvGrpSpPr>
            <p:grpSpPr bwMode="auto">
              <a:xfrm>
                <a:off x="2542" y="4370"/>
                <a:ext cx="258" cy="104"/>
                <a:chOff x="3024" y="672"/>
                <a:chExt cx="480" cy="192"/>
              </a:xfrm>
            </p:grpSpPr>
            <p:sp>
              <p:nvSpPr>
                <p:cNvPr id="1765" name="Line 48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66" name="Line 48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67" name="Line 48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68" name="Line 48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69" name="Line 48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70" name="Line 49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71" name="Group 491"/>
              <p:cNvGrpSpPr>
                <a:grpSpLocks/>
              </p:cNvGrpSpPr>
              <p:nvPr/>
            </p:nvGrpSpPr>
            <p:grpSpPr bwMode="auto">
              <a:xfrm>
                <a:off x="2542" y="4602"/>
                <a:ext cx="258" cy="104"/>
                <a:chOff x="3024" y="672"/>
                <a:chExt cx="480" cy="192"/>
              </a:xfrm>
            </p:grpSpPr>
            <p:sp>
              <p:nvSpPr>
                <p:cNvPr id="1759" name="Line 49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60" name="Line 49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61" name="Line 49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62" name="Line 49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63" name="Line 49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64" name="Line 49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72" name="Group 498"/>
              <p:cNvGrpSpPr>
                <a:grpSpLocks/>
              </p:cNvGrpSpPr>
              <p:nvPr/>
            </p:nvGrpSpPr>
            <p:grpSpPr bwMode="auto">
              <a:xfrm>
                <a:off x="2542" y="4887"/>
                <a:ext cx="258" cy="104"/>
                <a:chOff x="3024" y="672"/>
                <a:chExt cx="480" cy="192"/>
              </a:xfrm>
            </p:grpSpPr>
            <p:sp>
              <p:nvSpPr>
                <p:cNvPr id="1753" name="Line 49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54" name="Line 50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55" name="Line 50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56" name="Line 50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57" name="Line 50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58" name="Line 50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673" name="Line 505"/>
              <p:cNvSpPr>
                <a:spLocks noChangeShapeType="1"/>
              </p:cNvSpPr>
              <p:nvPr/>
            </p:nvSpPr>
            <p:spPr bwMode="auto">
              <a:xfrm>
                <a:off x="2542" y="315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74" name="Line 506"/>
              <p:cNvSpPr>
                <a:spLocks noChangeShapeType="1"/>
              </p:cNvSpPr>
              <p:nvPr/>
            </p:nvSpPr>
            <p:spPr bwMode="auto">
              <a:xfrm>
                <a:off x="2542" y="3412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75" name="Line 507"/>
              <p:cNvSpPr>
                <a:spLocks noChangeShapeType="1"/>
              </p:cNvSpPr>
              <p:nvPr/>
            </p:nvSpPr>
            <p:spPr bwMode="auto">
              <a:xfrm>
                <a:off x="2542" y="3671"/>
                <a:ext cx="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76" name="Line 508"/>
              <p:cNvSpPr>
                <a:spLocks noChangeShapeType="1"/>
              </p:cNvSpPr>
              <p:nvPr/>
            </p:nvSpPr>
            <p:spPr bwMode="auto">
              <a:xfrm>
                <a:off x="2542" y="3911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77" name="Line 509"/>
              <p:cNvSpPr>
                <a:spLocks noChangeShapeType="1"/>
              </p:cNvSpPr>
              <p:nvPr/>
            </p:nvSpPr>
            <p:spPr bwMode="auto">
              <a:xfrm>
                <a:off x="2542" y="4163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78" name="Line 510"/>
              <p:cNvSpPr>
                <a:spLocks noChangeShapeType="1"/>
              </p:cNvSpPr>
              <p:nvPr/>
            </p:nvSpPr>
            <p:spPr bwMode="auto">
              <a:xfrm>
                <a:off x="2542" y="4421"/>
                <a:ext cx="0" cy="1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79" name="Line 511"/>
              <p:cNvSpPr>
                <a:spLocks noChangeShapeType="1"/>
              </p:cNvSpPr>
              <p:nvPr/>
            </p:nvSpPr>
            <p:spPr bwMode="auto">
              <a:xfrm>
                <a:off x="2542" y="467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80" name="Line 512"/>
              <p:cNvSpPr>
                <a:spLocks noChangeShapeType="1"/>
              </p:cNvSpPr>
              <p:nvPr/>
            </p:nvSpPr>
            <p:spPr bwMode="auto">
              <a:xfrm>
                <a:off x="2542" y="4930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81" name="Line 513"/>
              <p:cNvSpPr>
                <a:spLocks noChangeShapeType="1"/>
              </p:cNvSpPr>
              <p:nvPr/>
            </p:nvSpPr>
            <p:spPr bwMode="auto">
              <a:xfrm>
                <a:off x="2800" y="32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82" name="Line 514"/>
              <p:cNvSpPr>
                <a:spLocks noChangeShapeType="1"/>
              </p:cNvSpPr>
              <p:nvPr/>
            </p:nvSpPr>
            <p:spPr bwMode="auto">
              <a:xfrm>
                <a:off x="2800" y="3723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83" name="Line 515"/>
              <p:cNvSpPr>
                <a:spLocks noChangeShapeType="1"/>
              </p:cNvSpPr>
              <p:nvPr/>
            </p:nvSpPr>
            <p:spPr bwMode="auto">
              <a:xfrm>
                <a:off x="2800" y="4241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84" name="Line 516"/>
              <p:cNvSpPr>
                <a:spLocks noChangeShapeType="1"/>
              </p:cNvSpPr>
              <p:nvPr/>
            </p:nvSpPr>
            <p:spPr bwMode="auto">
              <a:xfrm>
                <a:off x="2800" y="47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685" name="Group 517"/>
              <p:cNvGrpSpPr>
                <a:grpSpLocks/>
              </p:cNvGrpSpPr>
              <p:nvPr/>
            </p:nvGrpSpPr>
            <p:grpSpPr bwMode="auto">
              <a:xfrm>
                <a:off x="2800" y="4732"/>
                <a:ext cx="258" cy="104"/>
                <a:chOff x="3024" y="672"/>
                <a:chExt cx="480" cy="192"/>
              </a:xfrm>
            </p:grpSpPr>
            <p:sp>
              <p:nvSpPr>
                <p:cNvPr id="1747" name="Line 51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48" name="Line 51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49" name="Line 52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50" name="Line 52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51" name="Line 52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52" name="Line 52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86" name="Group 524"/>
              <p:cNvGrpSpPr>
                <a:grpSpLocks/>
              </p:cNvGrpSpPr>
              <p:nvPr/>
            </p:nvGrpSpPr>
            <p:grpSpPr bwMode="auto">
              <a:xfrm>
                <a:off x="2800" y="4267"/>
                <a:ext cx="258" cy="103"/>
                <a:chOff x="3024" y="672"/>
                <a:chExt cx="480" cy="192"/>
              </a:xfrm>
            </p:grpSpPr>
            <p:sp>
              <p:nvSpPr>
                <p:cNvPr id="1741" name="Line 52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42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43" name="Line 52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44" name="Line 52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45" name="Line 52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46" name="Line 53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87" name="Group 531"/>
              <p:cNvGrpSpPr>
                <a:grpSpLocks/>
              </p:cNvGrpSpPr>
              <p:nvPr/>
            </p:nvGrpSpPr>
            <p:grpSpPr bwMode="auto">
              <a:xfrm>
                <a:off x="2800" y="3723"/>
                <a:ext cx="258" cy="103"/>
                <a:chOff x="3024" y="672"/>
                <a:chExt cx="480" cy="192"/>
              </a:xfrm>
            </p:grpSpPr>
            <p:sp>
              <p:nvSpPr>
                <p:cNvPr id="1735" name="Line 53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6" name="Line 53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7" name="Line 53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8" name="Line 53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9" name="Line 53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40" name="Line 53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88" name="Group 538"/>
              <p:cNvGrpSpPr>
                <a:grpSpLocks/>
              </p:cNvGrpSpPr>
              <p:nvPr/>
            </p:nvGrpSpPr>
            <p:grpSpPr bwMode="auto">
              <a:xfrm>
                <a:off x="2818" y="3248"/>
                <a:ext cx="258" cy="104"/>
                <a:chOff x="3024" y="672"/>
                <a:chExt cx="480" cy="192"/>
              </a:xfrm>
            </p:grpSpPr>
            <p:sp>
              <p:nvSpPr>
                <p:cNvPr id="1729" name="Line 53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0" name="Line 54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1" name="Line 54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2" name="Line 54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3" name="Line 54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34" name="Line 54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689" name="Line 545"/>
              <p:cNvSpPr>
                <a:spLocks noChangeShapeType="1"/>
              </p:cNvSpPr>
              <p:nvPr/>
            </p:nvSpPr>
            <p:spPr bwMode="auto">
              <a:xfrm>
                <a:off x="3058" y="3335"/>
                <a:ext cx="0" cy="4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90" name="Line 546"/>
              <p:cNvSpPr>
                <a:spLocks noChangeShapeType="1"/>
              </p:cNvSpPr>
              <p:nvPr/>
            </p:nvSpPr>
            <p:spPr bwMode="auto">
              <a:xfrm>
                <a:off x="3058" y="4370"/>
                <a:ext cx="0" cy="4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691" name="Group 547"/>
              <p:cNvGrpSpPr>
                <a:grpSpLocks/>
              </p:cNvGrpSpPr>
              <p:nvPr/>
            </p:nvGrpSpPr>
            <p:grpSpPr bwMode="auto">
              <a:xfrm>
                <a:off x="3058" y="4474"/>
                <a:ext cx="259" cy="103"/>
                <a:chOff x="3024" y="672"/>
                <a:chExt cx="480" cy="192"/>
              </a:xfrm>
            </p:grpSpPr>
            <p:sp>
              <p:nvSpPr>
                <p:cNvPr id="1723" name="Line 54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24" name="Line 54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25" name="Line 55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26" name="Line 55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27" name="Line 55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28" name="Line 55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692" name="Group 554"/>
              <p:cNvGrpSpPr>
                <a:grpSpLocks/>
              </p:cNvGrpSpPr>
              <p:nvPr/>
            </p:nvGrpSpPr>
            <p:grpSpPr bwMode="auto">
              <a:xfrm>
                <a:off x="3058" y="3491"/>
                <a:ext cx="259" cy="103"/>
                <a:chOff x="3024" y="672"/>
                <a:chExt cx="480" cy="192"/>
              </a:xfrm>
            </p:grpSpPr>
            <p:sp>
              <p:nvSpPr>
                <p:cNvPr id="1717" name="Line 55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18" name="Line 55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19" name="Line 55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20" name="Line 55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21" name="Line 55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22" name="Line 56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693" name="Line 561"/>
              <p:cNvSpPr>
                <a:spLocks noChangeShapeType="1"/>
              </p:cNvSpPr>
              <p:nvPr/>
            </p:nvSpPr>
            <p:spPr bwMode="auto">
              <a:xfrm>
                <a:off x="3317" y="3594"/>
                <a:ext cx="0" cy="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94" name="Line 562"/>
              <p:cNvSpPr>
                <a:spLocks noChangeShapeType="1"/>
              </p:cNvSpPr>
              <p:nvPr/>
            </p:nvSpPr>
            <p:spPr bwMode="auto">
              <a:xfrm>
                <a:off x="2670" y="2973"/>
                <a:ext cx="0" cy="1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95" name="Line 563"/>
              <p:cNvSpPr>
                <a:spLocks noChangeShapeType="1"/>
              </p:cNvSpPr>
              <p:nvPr/>
            </p:nvSpPr>
            <p:spPr bwMode="auto">
              <a:xfrm>
                <a:off x="2929" y="2973"/>
                <a:ext cx="0" cy="17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96" name="Line 564"/>
              <p:cNvSpPr>
                <a:spLocks noChangeShapeType="1"/>
              </p:cNvSpPr>
              <p:nvPr/>
            </p:nvSpPr>
            <p:spPr bwMode="auto">
              <a:xfrm>
                <a:off x="3188" y="2973"/>
                <a:ext cx="0" cy="1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97" name="Oval 565"/>
              <p:cNvSpPr>
                <a:spLocks noChangeArrowheads="1"/>
              </p:cNvSpPr>
              <p:nvPr/>
            </p:nvSpPr>
            <p:spPr bwMode="auto">
              <a:xfrm>
                <a:off x="2399" y="3154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98" name="Oval 566"/>
              <p:cNvSpPr>
                <a:spLocks noChangeArrowheads="1"/>
              </p:cNvSpPr>
              <p:nvPr/>
            </p:nvSpPr>
            <p:spPr bwMode="auto">
              <a:xfrm>
                <a:off x="2403" y="3406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699" name="Oval 567"/>
              <p:cNvSpPr>
                <a:spLocks noChangeArrowheads="1"/>
              </p:cNvSpPr>
              <p:nvPr/>
            </p:nvSpPr>
            <p:spPr bwMode="auto">
              <a:xfrm>
                <a:off x="2399" y="3671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0" name="Oval 568"/>
              <p:cNvSpPr>
                <a:spLocks noChangeArrowheads="1"/>
              </p:cNvSpPr>
              <p:nvPr/>
            </p:nvSpPr>
            <p:spPr bwMode="auto">
              <a:xfrm>
                <a:off x="2403" y="3908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1" name="Oval 569"/>
              <p:cNvSpPr>
                <a:spLocks noChangeArrowheads="1"/>
              </p:cNvSpPr>
              <p:nvPr/>
            </p:nvSpPr>
            <p:spPr bwMode="auto">
              <a:xfrm>
                <a:off x="2403" y="4157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2" name="Oval 570"/>
              <p:cNvSpPr>
                <a:spLocks noChangeArrowheads="1"/>
              </p:cNvSpPr>
              <p:nvPr/>
            </p:nvSpPr>
            <p:spPr bwMode="auto">
              <a:xfrm>
                <a:off x="2403" y="4428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3" name="Oval 571"/>
              <p:cNvSpPr>
                <a:spLocks noChangeArrowheads="1"/>
              </p:cNvSpPr>
              <p:nvPr/>
            </p:nvSpPr>
            <p:spPr bwMode="auto">
              <a:xfrm>
                <a:off x="2399" y="4667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4" name="Oval 572"/>
              <p:cNvSpPr>
                <a:spLocks noChangeArrowheads="1"/>
              </p:cNvSpPr>
              <p:nvPr/>
            </p:nvSpPr>
            <p:spPr bwMode="auto">
              <a:xfrm>
                <a:off x="2399" y="4919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5" name="Oval 573"/>
              <p:cNvSpPr>
                <a:spLocks noChangeArrowheads="1"/>
              </p:cNvSpPr>
              <p:nvPr/>
            </p:nvSpPr>
            <p:spPr bwMode="auto">
              <a:xfrm>
                <a:off x="2658" y="33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6" name="Oval 574"/>
              <p:cNvSpPr>
                <a:spLocks noChangeArrowheads="1"/>
              </p:cNvSpPr>
              <p:nvPr/>
            </p:nvSpPr>
            <p:spPr bwMode="auto">
              <a:xfrm>
                <a:off x="2661" y="382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7" name="Oval 575"/>
              <p:cNvSpPr>
                <a:spLocks noChangeArrowheads="1"/>
              </p:cNvSpPr>
              <p:nvPr/>
            </p:nvSpPr>
            <p:spPr bwMode="auto">
              <a:xfrm>
                <a:off x="2664" y="4338"/>
                <a:ext cx="26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8" name="Oval 576"/>
              <p:cNvSpPr>
                <a:spLocks noChangeArrowheads="1"/>
              </p:cNvSpPr>
              <p:nvPr/>
            </p:nvSpPr>
            <p:spPr bwMode="auto">
              <a:xfrm>
                <a:off x="2661" y="48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09" name="Oval 577"/>
              <p:cNvSpPr>
                <a:spLocks noChangeArrowheads="1"/>
              </p:cNvSpPr>
              <p:nvPr/>
            </p:nvSpPr>
            <p:spPr bwMode="auto">
              <a:xfrm>
                <a:off x="2923" y="469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10" name="Oval 578"/>
              <p:cNvSpPr>
                <a:spLocks noChangeArrowheads="1"/>
              </p:cNvSpPr>
              <p:nvPr/>
            </p:nvSpPr>
            <p:spPr bwMode="auto">
              <a:xfrm>
                <a:off x="3185" y="4441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11" name="Oval 579"/>
              <p:cNvSpPr>
                <a:spLocks noChangeArrowheads="1"/>
              </p:cNvSpPr>
              <p:nvPr/>
            </p:nvSpPr>
            <p:spPr bwMode="auto">
              <a:xfrm>
                <a:off x="2919" y="3690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712" name="Text Box 580"/>
              <p:cNvSpPr txBox="1">
                <a:spLocks noChangeArrowheads="1"/>
              </p:cNvSpPr>
              <p:nvPr/>
            </p:nvSpPr>
            <p:spPr bwMode="auto">
              <a:xfrm>
                <a:off x="2179" y="2634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1713" name="Text Box 581"/>
              <p:cNvSpPr txBox="1">
                <a:spLocks noChangeArrowheads="1"/>
              </p:cNvSpPr>
              <p:nvPr/>
            </p:nvSpPr>
            <p:spPr bwMode="auto">
              <a:xfrm>
                <a:off x="2426" y="2637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1714" name="Text Box 582"/>
              <p:cNvSpPr txBox="1">
                <a:spLocks noChangeArrowheads="1"/>
              </p:cNvSpPr>
              <p:nvPr/>
            </p:nvSpPr>
            <p:spPr bwMode="auto">
              <a:xfrm>
                <a:off x="2687" y="2640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1715" name="Text Box 583"/>
              <p:cNvSpPr txBox="1">
                <a:spLocks noChangeArrowheads="1"/>
              </p:cNvSpPr>
              <p:nvPr/>
            </p:nvSpPr>
            <p:spPr bwMode="auto">
              <a:xfrm>
                <a:off x="2956" y="2648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1716" name="Text Box 584"/>
              <p:cNvSpPr txBox="1">
                <a:spLocks noChangeArrowheads="1"/>
              </p:cNvSpPr>
              <p:nvPr/>
            </p:nvSpPr>
            <p:spPr bwMode="auto">
              <a:xfrm>
                <a:off x="2880" y="4917"/>
                <a:ext cx="563" cy="443"/>
              </a:xfrm>
              <a:prstGeom prst="rect">
                <a:avLst/>
              </a:prstGeom>
              <a:noFill/>
              <a:ln w="25400" cap="sq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LUT</a:t>
                </a:r>
              </a:p>
            </p:txBody>
          </p:sp>
        </p:grpSp>
      </p:grpSp>
      <p:grpSp>
        <p:nvGrpSpPr>
          <p:cNvPr id="1897" name="Group 315"/>
          <p:cNvGrpSpPr>
            <a:grpSpLocks/>
          </p:cNvGrpSpPr>
          <p:nvPr/>
        </p:nvGrpSpPr>
        <p:grpSpPr bwMode="auto">
          <a:xfrm>
            <a:off x="7365654" y="3725536"/>
            <a:ext cx="921610" cy="1527324"/>
            <a:chOff x="655" y="2587"/>
            <a:chExt cx="1364" cy="2726"/>
          </a:xfrm>
        </p:grpSpPr>
        <p:sp>
          <p:nvSpPr>
            <p:cNvPr id="1898" name="Line 318"/>
            <p:cNvSpPr>
              <a:spLocks noChangeShapeType="1"/>
            </p:cNvSpPr>
            <p:nvPr/>
          </p:nvSpPr>
          <p:spPr bwMode="auto">
            <a:xfrm>
              <a:off x="1786" y="3965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 dirty="0"/>
            </a:p>
          </p:txBody>
        </p:sp>
        <p:grpSp>
          <p:nvGrpSpPr>
            <p:cNvPr id="1899" name="Group 319"/>
            <p:cNvGrpSpPr>
              <a:grpSpLocks/>
            </p:cNvGrpSpPr>
            <p:nvPr/>
          </p:nvGrpSpPr>
          <p:grpSpPr bwMode="auto">
            <a:xfrm>
              <a:off x="655" y="2587"/>
              <a:ext cx="1264" cy="2726"/>
              <a:chOff x="2179" y="2634"/>
              <a:chExt cx="1264" cy="2726"/>
            </a:xfrm>
          </p:grpSpPr>
          <p:sp>
            <p:nvSpPr>
              <p:cNvPr id="1900" name="Rectangle 320"/>
              <p:cNvSpPr>
                <a:spLocks noChangeArrowheads="1"/>
              </p:cNvSpPr>
              <p:nvPr/>
            </p:nvSpPr>
            <p:spPr bwMode="auto">
              <a:xfrm>
                <a:off x="2205" y="310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01" name="Rectangle 321"/>
              <p:cNvSpPr>
                <a:spLocks noChangeArrowheads="1"/>
              </p:cNvSpPr>
              <p:nvPr/>
            </p:nvSpPr>
            <p:spPr bwMode="auto">
              <a:xfrm>
                <a:off x="2205" y="3231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02" name="Rectangle 322"/>
              <p:cNvSpPr>
                <a:spLocks noChangeArrowheads="1"/>
              </p:cNvSpPr>
              <p:nvPr/>
            </p:nvSpPr>
            <p:spPr bwMode="auto">
              <a:xfrm>
                <a:off x="2205" y="336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03" name="Rectangle 323"/>
              <p:cNvSpPr>
                <a:spLocks noChangeArrowheads="1"/>
              </p:cNvSpPr>
              <p:nvPr/>
            </p:nvSpPr>
            <p:spPr bwMode="auto">
              <a:xfrm>
                <a:off x="2205" y="349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04" name="Rectangle 324"/>
              <p:cNvSpPr>
                <a:spLocks noChangeArrowheads="1"/>
              </p:cNvSpPr>
              <p:nvPr/>
            </p:nvSpPr>
            <p:spPr bwMode="auto">
              <a:xfrm>
                <a:off x="2205" y="3619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05" name="Rectangle 325"/>
              <p:cNvSpPr>
                <a:spLocks noChangeArrowheads="1"/>
              </p:cNvSpPr>
              <p:nvPr/>
            </p:nvSpPr>
            <p:spPr bwMode="auto">
              <a:xfrm>
                <a:off x="2205" y="374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06" name="Rectangle 326"/>
              <p:cNvSpPr>
                <a:spLocks noChangeArrowheads="1"/>
              </p:cNvSpPr>
              <p:nvPr/>
            </p:nvSpPr>
            <p:spPr bwMode="auto">
              <a:xfrm>
                <a:off x="2205" y="398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07" name="Rectangle 327"/>
              <p:cNvSpPr>
                <a:spLocks noChangeArrowheads="1"/>
              </p:cNvSpPr>
              <p:nvPr/>
            </p:nvSpPr>
            <p:spPr bwMode="auto">
              <a:xfrm>
                <a:off x="2205" y="385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08" name="Rectangle 328"/>
              <p:cNvSpPr>
                <a:spLocks noChangeArrowheads="1"/>
              </p:cNvSpPr>
              <p:nvPr/>
            </p:nvSpPr>
            <p:spPr bwMode="auto">
              <a:xfrm>
                <a:off x="2205" y="411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09" name="Rectangle 329"/>
              <p:cNvSpPr>
                <a:spLocks noChangeArrowheads="1"/>
              </p:cNvSpPr>
              <p:nvPr/>
            </p:nvSpPr>
            <p:spPr bwMode="auto">
              <a:xfrm>
                <a:off x="2205" y="424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10" name="Rectangle 330"/>
              <p:cNvSpPr>
                <a:spLocks noChangeArrowheads="1"/>
              </p:cNvSpPr>
              <p:nvPr/>
            </p:nvSpPr>
            <p:spPr bwMode="auto">
              <a:xfrm>
                <a:off x="2205" y="437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11" name="Rectangle 331"/>
              <p:cNvSpPr>
                <a:spLocks noChangeArrowheads="1"/>
              </p:cNvSpPr>
              <p:nvPr/>
            </p:nvSpPr>
            <p:spPr bwMode="auto">
              <a:xfrm>
                <a:off x="2205" y="4499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12" name="Rectangle 332"/>
              <p:cNvSpPr>
                <a:spLocks noChangeArrowheads="1"/>
              </p:cNvSpPr>
              <p:nvPr/>
            </p:nvSpPr>
            <p:spPr bwMode="auto">
              <a:xfrm>
                <a:off x="2205" y="462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13" name="Rectangle 333"/>
              <p:cNvSpPr>
                <a:spLocks noChangeArrowheads="1"/>
              </p:cNvSpPr>
              <p:nvPr/>
            </p:nvSpPr>
            <p:spPr bwMode="auto">
              <a:xfrm>
                <a:off x="2205" y="4755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14" name="Rectangle 334"/>
              <p:cNvSpPr>
                <a:spLocks noChangeArrowheads="1"/>
              </p:cNvSpPr>
              <p:nvPr/>
            </p:nvSpPr>
            <p:spPr bwMode="auto">
              <a:xfrm>
                <a:off x="2205" y="4887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15" name="Rectangle 335"/>
              <p:cNvSpPr>
                <a:spLocks noChangeArrowheads="1"/>
              </p:cNvSpPr>
              <p:nvPr/>
            </p:nvSpPr>
            <p:spPr bwMode="auto">
              <a:xfrm>
                <a:off x="2205" y="501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916" name="Group 336"/>
              <p:cNvGrpSpPr>
                <a:grpSpLocks/>
              </p:cNvGrpSpPr>
              <p:nvPr/>
            </p:nvGrpSpPr>
            <p:grpSpPr bwMode="auto">
              <a:xfrm>
                <a:off x="2282" y="3050"/>
                <a:ext cx="260" cy="104"/>
                <a:chOff x="3024" y="672"/>
                <a:chExt cx="480" cy="192"/>
              </a:xfrm>
            </p:grpSpPr>
            <p:sp>
              <p:nvSpPr>
                <p:cNvPr id="2159" name="Line 33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60" name="Line 33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61" name="Line 33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62" name="Line 34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63" name="Line 34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64" name="Line 34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917" name="Line 343"/>
              <p:cNvSpPr>
                <a:spLocks noChangeShapeType="1"/>
              </p:cNvSpPr>
              <p:nvPr/>
            </p:nvSpPr>
            <p:spPr bwMode="auto">
              <a:xfrm flipV="1">
                <a:off x="2412" y="2973"/>
                <a:ext cx="0" cy="19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918" name="Group 344"/>
              <p:cNvGrpSpPr>
                <a:grpSpLocks/>
              </p:cNvGrpSpPr>
              <p:nvPr/>
            </p:nvGrpSpPr>
            <p:grpSpPr bwMode="auto">
              <a:xfrm>
                <a:off x="2282" y="3180"/>
                <a:ext cx="260" cy="103"/>
                <a:chOff x="3024" y="672"/>
                <a:chExt cx="480" cy="192"/>
              </a:xfrm>
            </p:grpSpPr>
            <p:sp>
              <p:nvSpPr>
                <p:cNvPr id="2153" name="Line 34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54" name="Line 34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55" name="Line 34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56" name="Line 34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57" name="Line 34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58" name="Line 35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19" name="Group 351"/>
              <p:cNvGrpSpPr>
                <a:grpSpLocks/>
              </p:cNvGrpSpPr>
              <p:nvPr/>
            </p:nvGrpSpPr>
            <p:grpSpPr bwMode="auto">
              <a:xfrm>
                <a:off x="2282" y="3310"/>
                <a:ext cx="260" cy="102"/>
                <a:chOff x="3024" y="672"/>
                <a:chExt cx="480" cy="192"/>
              </a:xfrm>
            </p:grpSpPr>
            <p:sp>
              <p:nvSpPr>
                <p:cNvPr id="2147" name="Line 35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48" name="Line 35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49" name="Line 35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50" name="Line 35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51" name="Line 35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52" name="Line 35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0" name="Group 358"/>
              <p:cNvGrpSpPr>
                <a:grpSpLocks/>
              </p:cNvGrpSpPr>
              <p:nvPr/>
            </p:nvGrpSpPr>
            <p:grpSpPr bwMode="auto">
              <a:xfrm>
                <a:off x="2282" y="3438"/>
                <a:ext cx="260" cy="104"/>
                <a:chOff x="3024" y="672"/>
                <a:chExt cx="480" cy="192"/>
              </a:xfrm>
            </p:grpSpPr>
            <p:sp>
              <p:nvSpPr>
                <p:cNvPr id="2141" name="Line 35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42" name="Line 36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43" name="Line 36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44" name="Line 36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45" name="Line 36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46" name="Line 36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1" name="Group 365"/>
              <p:cNvGrpSpPr>
                <a:grpSpLocks/>
              </p:cNvGrpSpPr>
              <p:nvPr/>
            </p:nvGrpSpPr>
            <p:grpSpPr bwMode="auto">
              <a:xfrm>
                <a:off x="2282" y="3568"/>
                <a:ext cx="260" cy="103"/>
                <a:chOff x="3024" y="672"/>
                <a:chExt cx="480" cy="192"/>
              </a:xfrm>
            </p:grpSpPr>
            <p:sp>
              <p:nvSpPr>
                <p:cNvPr id="2135" name="Line 36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6" name="Line 36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7" name="Line 36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8" name="Line 36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9" name="Line 37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40" name="Line 37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2" name="Group 372"/>
              <p:cNvGrpSpPr>
                <a:grpSpLocks/>
              </p:cNvGrpSpPr>
              <p:nvPr/>
            </p:nvGrpSpPr>
            <p:grpSpPr bwMode="auto">
              <a:xfrm>
                <a:off x="2282" y="3690"/>
                <a:ext cx="260" cy="104"/>
                <a:chOff x="3024" y="672"/>
                <a:chExt cx="480" cy="192"/>
              </a:xfrm>
            </p:grpSpPr>
            <p:sp>
              <p:nvSpPr>
                <p:cNvPr id="2129" name="Line 37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0" name="Line 37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1" name="Line 37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2" name="Line 37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3" name="Line 37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34" name="Line 37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3" name="Group 379"/>
              <p:cNvGrpSpPr>
                <a:grpSpLocks/>
              </p:cNvGrpSpPr>
              <p:nvPr/>
            </p:nvGrpSpPr>
            <p:grpSpPr bwMode="auto">
              <a:xfrm>
                <a:off x="2282" y="3811"/>
                <a:ext cx="260" cy="103"/>
                <a:chOff x="3024" y="672"/>
                <a:chExt cx="480" cy="192"/>
              </a:xfrm>
            </p:grpSpPr>
            <p:sp>
              <p:nvSpPr>
                <p:cNvPr id="2123" name="Line 38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24" name="Line 38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25" name="Line 38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26" name="Line 38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27" name="Line 38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28" name="Line 38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4" name="Group 386"/>
              <p:cNvGrpSpPr>
                <a:grpSpLocks/>
              </p:cNvGrpSpPr>
              <p:nvPr/>
            </p:nvGrpSpPr>
            <p:grpSpPr bwMode="auto">
              <a:xfrm>
                <a:off x="2282" y="3936"/>
                <a:ext cx="260" cy="104"/>
                <a:chOff x="3024" y="672"/>
                <a:chExt cx="480" cy="192"/>
              </a:xfrm>
            </p:grpSpPr>
            <p:sp>
              <p:nvSpPr>
                <p:cNvPr id="2117" name="Line 38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18" name="Line 38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19" name="Line 38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20" name="Line 39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21" name="Line 39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22" name="Line 39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5" name="Group 393"/>
              <p:cNvGrpSpPr>
                <a:grpSpLocks/>
              </p:cNvGrpSpPr>
              <p:nvPr/>
            </p:nvGrpSpPr>
            <p:grpSpPr bwMode="auto">
              <a:xfrm>
                <a:off x="2282" y="4060"/>
                <a:ext cx="260" cy="103"/>
                <a:chOff x="3024" y="672"/>
                <a:chExt cx="480" cy="192"/>
              </a:xfrm>
            </p:grpSpPr>
            <p:sp>
              <p:nvSpPr>
                <p:cNvPr id="2111" name="Line 39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12" name="Line 39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13" name="Line 39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14" name="Line 39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15" name="Line 39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16" name="Line 39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6" name="Group 400"/>
              <p:cNvGrpSpPr>
                <a:grpSpLocks/>
              </p:cNvGrpSpPr>
              <p:nvPr/>
            </p:nvGrpSpPr>
            <p:grpSpPr bwMode="auto">
              <a:xfrm>
                <a:off x="2282" y="4188"/>
                <a:ext cx="260" cy="104"/>
                <a:chOff x="3024" y="672"/>
                <a:chExt cx="480" cy="192"/>
              </a:xfrm>
            </p:grpSpPr>
            <p:sp>
              <p:nvSpPr>
                <p:cNvPr id="2105" name="Line 40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6" name="Line 40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7" name="Line 40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8" name="Line 40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9" name="Line 40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10" name="Line 40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7" name="Group 407"/>
              <p:cNvGrpSpPr>
                <a:grpSpLocks/>
              </p:cNvGrpSpPr>
              <p:nvPr/>
            </p:nvGrpSpPr>
            <p:grpSpPr bwMode="auto">
              <a:xfrm>
                <a:off x="2282" y="4318"/>
                <a:ext cx="260" cy="103"/>
                <a:chOff x="3024" y="672"/>
                <a:chExt cx="480" cy="192"/>
              </a:xfrm>
            </p:grpSpPr>
            <p:sp>
              <p:nvSpPr>
                <p:cNvPr id="2099" name="Line 40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0" name="Line 40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1" name="Line 41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2" name="Line 41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3" name="Line 41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04" name="Line 41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8" name="Group 414"/>
              <p:cNvGrpSpPr>
                <a:grpSpLocks/>
              </p:cNvGrpSpPr>
              <p:nvPr/>
            </p:nvGrpSpPr>
            <p:grpSpPr bwMode="auto">
              <a:xfrm>
                <a:off x="2282" y="4444"/>
                <a:ext cx="260" cy="104"/>
                <a:chOff x="3024" y="672"/>
                <a:chExt cx="480" cy="192"/>
              </a:xfrm>
            </p:grpSpPr>
            <p:sp>
              <p:nvSpPr>
                <p:cNvPr id="2093" name="Line 41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94" name="Line 41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95" name="Line 41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96" name="Line 41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97" name="Line 41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98" name="Line 42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29" name="Group 421"/>
              <p:cNvGrpSpPr>
                <a:grpSpLocks/>
              </p:cNvGrpSpPr>
              <p:nvPr/>
            </p:nvGrpSpPr>
            <p:grpSpPr bwMode="auto">
              <a:xfrm>
                <a:off x="2282" y="4570"/>
                <a:ext cx="260" cy="104"/>
                <a:chOff x="3024" y="672"/>
                <a:chExt cx="480" cy="192"/>
              </a:xfrm>
            </p:grpSpPr>
            <p:sp>
              <p:nvSpPr>
                <p:cNvPr id="2087" name="Line 42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88" name="Line 42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89" name="Line 42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90" name="Line 42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91" name="Line 42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92" name="Line 42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0" name="Group 428"/>
              <p:cNvGrpSpPr>
                <a:grpSpLocks/>
              </p:cNvGrpSpPr>
              <p:nvPr/>
            </p:nvGrpSpPr>
            <p:grpSpPr bwMode="auto">
              <a:xfrm>
                <a:off x="2282" y="4700"/>
                <a:ext cx="260" cy="103"/>
                <a:chOff x="3024" y="672"/>
                <a:chExt cx="480" cy="192"/>
              </a:xfrm>
            </p:grpSpPr>
            <p:sp>
              <p:nvSpPr>
                <p:cNvPr id="2081" name="Line 42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82" name="Line 43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83" name="Line 43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84" name="Line 43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85" name="Line 43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86" name="Line 43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1" name="Group 435"/>
              <p:cNvGrpSpPr>
                <a:grpSpLocks/>
              </p:cNvGrpSpPr>
              <p:nvPr/>
            </p:nvGrpSpPr>
            <p:grpSpPr bwMode="auto">
              <a:xfrm>
                <a:off x="2282" y="4829"/>
                <a:ext cx="260" cy="104"/>
                <a:chOff x="3024" y="672"/>
                <a:chExt cx="480" cy="192"/>
              </a:xfrm>
            </p:grpSpPr>
            <p:sp>
              <p:nvSpPr>
                <p:cNvPr id="2075" name="Line 436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6" name="Line 437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7" name="Line 438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8" name="Line 439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9" name="Line 440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80" name="Line 441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2" name="Group 442"/>
              <p:cNvGrpSpPr>
                <a:grpSpLocks/>
              </p:cNvGrpSpPr>
              <p:nvPr/>
            </p:nvGrpSpPr>
            <p:grpSpPr bwMode="auto">
              <a:xfrm>
                <a:off x="2282" y="4955"/>
                <a:ext cx="260" cy="103"/>
                <a:chOff x="3024" y="672"/>
                <a:chExt cx="480" cy="192"/>
              </a:xfrm>
            </p:grpSpPr>
            <p:sp>
              <p:nvSpPr>
                <p:cNvPr id="2069" name="Line 443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0" name="Line 444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1" name="Line 445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2" name="Line 446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3" name="Line 447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74" name="Line 448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3" name="Group 449"/>
              <p:cNvGrpSpPr>
                <a:grpSpLocks/>
              </p:cNvGrpSpPr>
              <p:nvPr/>
            </p:nvGrpSpPr>
            <p:grpSpPr bwMode="auto">
              <a:xfrm>
                <a:off x="2542" y="3102"/>
                <a:ext cx="258" cy="104"/>
                <a:chOff x="3024" y="672"/>
                <a:chExt cx="480" cy="192"/>
              </a:xfrm>
            </p:grpSpPr>
            <p:sp>
              <p:nvSpPr>
                <p:cNvPr id="2063" name="Line 450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64" name="Line 451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65" name="Line 452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66" name="Line 453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67" name="Line 454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68" name="Line 455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4" name="Group 456"/>
              <p:cNvGrpSpPr>
                <a:grpSpLocks/>
              </p:cNvGrpSpPr>
              <p:nvPr/>
            </p:nvGrpSpPr>
            <p:grpSpPr bwMode="auto">
              <a:xfrm>
                <a:off x="2542" y="3387"/>
                <a:ext cx="258" cy="104"/>
                <a:chOff x="3024" y="672"/>
                <a:chExt cx="480" cy="192"/>
              </a:xfrm>
            </p:grpSpPr>
            <p:sp>
              <p:nvSpPr>
                <p:cNvPr id="2057" name="Line 457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58" name="Line 458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59" name="Line 459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60" name="Line 460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61" name="Line 461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62" name="Line 462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5" name="Group 463"/>
              <p:cNvGrpSpPr>
                <a:grpSpLocks/>
              </p:cNvGrpSpPr>
              <p:nvPr/>
            </p:nvGrpSpPr>
            <p:grpSpPr bwMode="auto">
              <a:xfrm>
                <a:off x="2542" y="3619"/>
                <a:ext cx="258" cy="104"/>
                <a:chOff x="3024" y="672"/>
                <a:chExt cx="480" cy="192"/>
              </a:xfrm>
            </p:grpSpPr>
            <p:sp>
              <p:nvSpPr>
                <p:cNvPr id="2051" name="Line 464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52" name="Line 465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53" name="Line 466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54" name="Line 467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55" name="Line 468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56" name="Line 469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6" name="Group 470"/>
              <p:cNvGrpSpPr>
                <a:grpSpLocks/>
              </p:cNvGrpSpPr>
              <p:nvPr/>
            </p:nvGrpSpPr>
            <p:grpSpPr bwMode="auto">
              <a:xfrm>
                <a:off x="2542" y="3852"/>
                <a:ext cx="258" cy="104"/>
                <a:chOff x="3024" y="672"/>
                <a:chExt cx="480" cy="192"/>
              </a:xfrm>
            </p:grpSpPr>
            <p:sp>
              <p:nvSpPr>
                <p:cNvPr id="2045" name="Line 471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6" name="Line 472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7" name="Line 473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8" name="Line 474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9" name="Line 475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50" name="Line 476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7" name="Group 477"/>
              <p:cNvGrpSpPr>
                <a:grpSpLocks/>
              </p:cNvGrpSpPr>
              <p:nvPr/>
            </p:nvGrpSpPr>
            <p:grpSpPr bwMode="auto">
              <a:xfrm>
                <a:off x="2542" y="4137"/>
                <a:ext cx="258" cy="104"/>
                <a:chOff x="3024" y="672"/>
                <a:chExt cx="480" cy="192"/>
              </a:xfrm>
            </p:grpSpPr>
            <p:sp>
              <p:nvSpPr>
                <p:cNvPr id="2039" name="Line 47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0" name="Line 47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1" name="Line 48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2" name="Line 48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3" name="Line 48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44" name="Line 48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8" name="Group 484"/>
              <p:cNvGrpSpPr>
                <a:grpSpLocks/>
              </p:cNvGrpSpPr>
              <p:nvPr/>
            </p:nvGrpSpPr>
            <p:grpSpPr bwMode="auto">
              <a:xfrm>
                <a:off x="2542" y="4370"/>
                <a:ext cx="258" cy="104"/>
                <a:chOff x="3024" y="672"/>
                <a:chExt cx="480" cy="192"/>
              </a:xfrm>
            </p:grpSpPr>
            <p:sp>
              <p:nvSpPr>
                <p:cNvPr id="2033" name="Line 48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34" name="Line 48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35" name="Line 48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36" name="Line 48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37" name="Line 48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38" name="Line 49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39" name="Group 491"/>
              <p:cNvGrpSpPr>
                <a:grpSpLocks/>
              </p:cNvGrpSpPr>
              <p:nvPr/>
            </p:nvGrpSpPr>
            <p:grpSpPr bwMode="auto">
              <a:xfrm>
                <a:off x="2542" y="4602"/>
                <a:ext cx="258" cy="104"/>
                <a:chOff x="3024" y="672"/>
                <a:chExt cx="480" cy="192"/>
              </a:xfrm>
            </p:grpSpPr>
            <p:sp>
              <p:nvSpPr>
                <p:cNvPr id="2027" name="Line 49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28" name="Line 49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29" name="Line 49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30" name="Line 49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31" name="Line 49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32" name="Line 49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40" name="Group 498"/>
              <p:cNvGrpSpPr>
                <a:grpSpLocks/>
              </p:cNvGrpSpPr>
              <p:nvPr/>
            </p:nvGrpSpPr>
            <p:grpSpPr bwMode="auto">
              <a:xfrm>
                <a:off x="2542" y="4887"/>
                <a:ext cx="258" cy="104"/>
                <a:chOff x="3024" y="672"/>
                <a:chExt cx="480" cy="192"/>
              </a:xfrm>
            </p:grpSpPr>
            <p:sp>
              <p:nvSpPr>
                <p:cNvPr id="2021" name="Line 49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22" name="Line 50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23" name="Line 50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24" name="Line 50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25" name="Line 50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26" name="Line 50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941" name="Line 505"/>
              <p:cNvSpPr>
                <a:spLocks noChangeShapeType="1"/>
              </p:cNvSpPr>
              <p:nvPr/>
            </p:nvSpPr>
            <p:spPr bwMode="auto">
              <a:xfrm>
                <a:off x="2542" y="315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42" name="Line 506"/>
              <p:cNvSpPr>
                <a:spLocks noChangeShapeType="1"/>
              </p:cNvSpPr>
              <p:nvPr/>
            </p:nvSpPr>
            <p:spPr bwMode="auto">
              <a:xfrm>
                <a:off x="2542" y="3412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43" name="Line 507"/>
              <p:cNvSpPr>
                <a:spLocks noChangeShapeType="1"/>
              </p:cNvSpPr>
              <p:nvPr/>
            </p:nvSpPr>
            <p:spPr bwMode="auto">
              <a:xfrm>
                <a:off x="2542" y="3671"/>
                <a:ext cx="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44" name="Line 508"/>
              <p:cNvSpPr>
                <a:spLocks noChangeShapeType="1"/>
              </p:cNvSpPr>
              <p:nvPr/>
            </p:nvSpPr>
            <p:spPr bwMode="auto">
              <a:xfrm>
                <a:off x="2542" y="3911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45" name="Line 509"/>
              <p:cNvSpPr>
                <a:spLocks noChangeShapeType="1"/>
              </p:cNvSpPr>
              <p:nvPr/>
            </p:nvSpPr>
            <p:spPr bwMode="auto">
              <a:xfrm>
                <a:off x="2542" y="4163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46" name="Line 510"/>
              <p:cNvSpPr>
                <a:spLocks noChangeShapeType="1"/>
              </p:cNvSpPr>
              <p:nvPr/>
            </p:nvSpPr>
            <p:spPr bwMode="auto">
              <a:xfrm>
                <a:off x="2542" y="4421"/>
                <a:ext cx="0" cy="1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47" name="Line 511"/>
              <p:cNvSpPr>
                <a:spLocks noChangeShapeType="1"/>
              </p:cNvSpPr>
              <p:nvPr/>
            </p:nvSpPr>
            <p:spPr bwMode="auto">
              <a:xfrm>
                <a:off x="2542" y="467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48" name="Line 512"/>
              <p:cNvSpPr>
                <a:spLocks noChangeShapeType="1"/>
              </p:cNvSpPr>
              <p:nvPr/>
            </p:nvSpPr>
            <p:spPr bwMode="auto">
              <a:xfrm>
                <a:off x="2542" y="4930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49" name="Line 513"/>
              <p:cNvSpPr>
                <a:spLocks noChangeShapeType="1"/>
              </p:cNvSpPr>
              <p:nvPr/>
            </p:nvSpPr>
            <p:spPr bwMode="auto">
              <a:xfrm>
                <a:off x="2800" y="32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50" name="Line 514"/>
              <p:cNvSpPr>
                <a:spLocks noChangeShapeType="1"/>
              </p:cNvSpPr>
              <p:nvPr/>
            </p:nvSpPr>
            <p:spPr bwMode="auto">
              <a:xfrm>
                <a:off x="2800" y="3723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51" name="Line 515"/>
              <p:cNvSpPr>
                <a:spLocks noChangeShapeType="1"/>
              </p:cNvSpPr>
              <p:nvPr/>
            </p:nvSpPr>
            <p:spPr bwMode="auto">
              <a:xfrm>
                <a:off x="2800" y="4241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52" name="Line 516"/>
              <p:cNvSpPr>
                <a:spLocks noChangeShapeType="1"/>
              </p:cNvSpPr>
              <p:nvPr/>
            </p:nvSpPr>
            <p:spPr bwMode="auto">
              <a:xfrm>
                <a:off x="2800" y="47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953" name="Group 517"/>
              <p:cNvGrpSpPr>
                <a:grpSpLocks/>
              </p:cNvGrpSpPr>
              <p:nvPr/>
            </p:nvGrpSpPr>
            <p:grpSpPr bwMode="auto">
              <a:xfrm>
                <a:off x="2800" y="4732"/>
                <a:ext cx="258" cy="104"/>
                <a:chOff x="3024" y="672"/>
                <a:chExt cx="480" cy="192"/>
              </a:xfrm>
            </p:grpSpPr>
            <p:sp>
              <p:nvSpPr>
                <p:cNvPr id="2015" name="Line 51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6" name="Line 51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7" name="Line 52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8" name="Line 52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9" name="Line 52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20" name="Line 52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54" name="Group 524"/>
              <p:cNvGrpSpPr>
                <a:grpSpLocks/>
              </p:cNvGrpSpPr>
              <p:nvPr/>
            </p:nvGrpSpPr>
            <p:grpSpPr bwMode="auto">
              <a:xfrm>
                <a:off x="2800" y="4267"/>
                <a:ext cx="258" cy="103"/>
                <a:chOff x="3024" y="672"/>
                <a:chExt cx="480" cy="192"/>
              </a:xfrm>
            </p:grpSpPr>
            <p:sp>
              <p:nvSpPr>
                <p:cNvPr id="2009" name="Line 52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0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1" name="Line 52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2" name="Line 52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3" name="Line 52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14" name="Line 53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55" name="Group 531"/>
              <p:cNvGrpSpPr>
                <a:grpSpLocks/>
              </p:cNvGrpSpPr>
              <p:nvPr/>
            </p:nvGrpSpPr>
            <p:grpSpPr bwMode="auto">
              <a:xfrm>
                <a:off x="2800" y="3723"/>
                <a:ext cx="258" cy="103"/>
                <a:chOff x="3024" y="672"/>
                <a:chExt cx="480" cy="192"/>
              </a:xfrm>
            </p:grpSpPr>
            <p:sp>
              <p:nvSpPr>
                <p:cNvPr id="2003" name="Line 532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04" name="Line 533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05" name="Line 534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06" name="Line 535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07" name="Line 536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08" name="Line 537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56" name="Group 538"/>
              <p:cNvGrpSpPr>
                <a:grpSpLocks/>
              </p:cNvGrpSpPr>
              <p:nvPr/>
            </p:nvGrpSpPr>
            <p:grpSpPr bwMode="auto">
              <a:xfrm>
                <a:off x="2818" y="3248"/>
                <a:ext cx="258" cy="104"/>
                <a:chOff x="3024" y="672"/>
                <a:chExt cx="480" cy="192"/>
              </a:xfrm>
            </p:grpSpPr>
            <p:sp>
              <p:nvSpPr>
                <p:cNvPr id="1997" name="Line 539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98" name="Line 540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99" name="Line 541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00" name="Line 542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01" name="Line 543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02" name="Line 544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957" name="Line 545"/>
              <p:cNvSpPr>
                <a:spLocks noChangeShapeType="1"/>
              </p:cNvSpPr>
              <p:nvPr/>
            </p:nvSpPr>
            <p:spPr bwMode="auto">
              <a:xfrm>
                <a:off x="3058" y="3335"/>
                <a:ext cx="0" cy="4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58" name="Line 546"/>
              <p:cNvSpPr>
                <a:spLocks noChangeShapeType="1"/>
              </p:cNvSpPr>
              <p:nvPr/>
            </p:nvSpPr>
            <p:spPr bwMode="auto">
              <a:xfrm>
                <a:off x="3058" y="4370"/>
                <a:ext cx="0" cy="4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959" name="Group 547"/>
              <p:cNvGrpSpPr>
                <a:grpSpLocks/>
              </p:cNvGrpSpPr>
              <p:nvPr/>
            </p:nvGrpSpPr>
            <p:grpSpPr bwMode="auto">
              <a:xfrm>
                <a:off x="3058" y="4474"/>
                <a:ext cx="259" cy="103"/>
                <a:chOff x="3024" y="672"/>
                <a:chExt cx="480" cy="192"/>
              </a:xfrm>
            </p:grpSpPr>
            <p:sp>
              <p:nvSpPr>
                <p:cNvPr id="1991" name="Line 548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92" name="Line 549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93" name="Line 550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94" name="Line 551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95" name="Line 552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96" name="Line 553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grpSp>
            <p:nvGrpSpPr>
              <p:cNvPr id="1960" name="Group 554"/>
              <p:cNvGrpSpPr>
                <a:grpSpLocks/>
              </p:cNvGrpSpPr>
              <p:nvPr/>
            </p:nvGrpSpPr>
            <p:grpSpPr bwMode="auto">
              <a:xfrm>
                <a:off x="3058" y="3491"/>
                <a:ext cx="259" cy="103"/>
                <a:chOff x="3024" y="672"/>
                <a:chExt cx="480" cy="192"/>
              </a:xfrm>
            </p:grpSpPr>
            <p:sp>
              <p:nvSpPr>
                <p:cNvPr id="1985" name="Line 555"/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86" name="Line 556"/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87" name="Line 557"/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88" name="Line 558"/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89" name="Line 559"/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90" name="Line 560"/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</p:grpSp>
          <p:sp>
            <p:nvSpPr>
              <p:cNvPr id="1961" name="Line 561"/>
              <p:cNvSpPr>
                <a:spLocks noChangeShapeType="1"/>
              </p:cNvSpPr>
              <p:nvPr/>
            </p:nvSpPr>
            <p:spPr bwMode="auto">
              <a:xfrm>
                <a:off x="3317" y="3594"/>
                <a:ext cx="0" cy="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62" name="Line 562"/>
              <p:cNvSpPr>
                <a:spLocks noChangeShapeType="1"/>
              </p:cNvSpPr>
              <p:nvPr/>
            </p:nvSpPr>
            <p:spPr bwMode="auto">
              <a:xfrm>
                <a:off x="2670" y="2973"/>
                <a:ext cx="0" cy="1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63" name="Line 563"/>
              <p:cNvSpPr>
                <a:spLocks noChangeShapeType="1"/>
              </p:cNvSpPr>
              <p:nvPr/>
            </p:nvSpPr>
            <p:spPr bwMode="auto">
              <a:xfrm>
                <a:off x="2929" y="2973"/>
                <a:ext cx="0" cy="17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64" name="Line 564"/>
              <p:cNvSpPr>
                <a:spLocks noChangeShapeType="1"/>
              </p:cNvSpPr>
              <p:nvPr/>
            </p:nvSpPr>
            <p:spPr bwMode="auto">
              <a:xfrm>
                <a:off x="3188" y="2973"/>
                <a:ext cx="0" cy="1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65" name="Oval 565"/>
              <p:cNvSpPr>
                <a:spLocks noChangeArrowheads="1"/>
              </p:cNvSpPr>
              <p:nvPr/>
            </p:nvSpPr>
            <p:spPr bwMode="auto">
              <a:xfrm>
                <a:off x="2399" y="3154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66" name="Oval 566"/>
              <p:cNvSpPr>
                <a:spLocks noChangeArrowheads="1"/>
              </p:cNvSpPr>
              <p:nvPr/>
            </p:nvSpPr>
            <p:spPr bwMode="auto">
              <a:xfrm>
                <a:off x="2403" y="3406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67" name="Oval 567"/>
              <p:cNvSpPr>
                <a:spLocks noChangeArrowheads="1"/>
              </p:cNvSpPr>
              <p:nvPr/>
            </p:nvSpPr>
            <p:spPr bwMode="auto">
              <a:xfrm>
                <a:off x="2399" y="3671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68" name="Oval 568"/>
              <p:cNvSpPr>
                <a:spLocks noChangeArrowheads="1"/>
              </p:cNvSpPr>
              <p:nvPr/>
            </p:nvSpPr>
            <p:spPr bwMode="auto">
              <a:xfrm>
                <a:off x="2403" y="3908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69" name="Oval 569"/>
              <p:cNvSpPr>
                <a:spLocks noChangeArrowheads="1"/>
              </p:cNvSpPr>
              <p:nvPr/>
            </p:nvSpPr>
            <p:spPr bwMode="auto">
              <a:xfrm>
                <a:off x="2403" y="4157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0" name="Oval 570"/>
              <p:cNvSpPr>
                <a:spLocks noChangeArrowheads="1"/>
              </p:cNvSpPr>
              <p:nvPr/>
            </p:nvSpPr>
            <p:spPr bwMode="auto">
              <a:xfrm>
                <a:off x="2403" y="4428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1" name="Oval 571"/>
              <p:cNvSpPr>
                <a:spLocks noChangeArrowheads="1"/>
              </p:cNvSpPr>
              <p:nvPr/>
            </p:nvSpPr>
            <p:spPr bwMode="auto">
              <a:xfrm>
                <a:off x="2399" y="4667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2" name="Oval 572"/>
              <p:cNvSpPr>
                <a:spLocks noChangeArrowheads="1"/>
              </p:cNvSpPr>
              <p:nvPr/>
            </p:nvSpPr>
            <p:spPr bwMode="auto">
              <a:xfrm>
                <a:off x="2399" y="4919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3" name="Oval 573"/>
              <p:cNvSpPr>
                <a:spLocks noChangeArrowheads="1"/>
              </p:cNvSpPr>
              <p:nvPr/>
            </p:nvSpPr>
            <p:spPr bwMode="auto">
              <a:xfrm>
                <a:off x="2658" y="33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4" name="Oval 574"/>
              <p:cNvSpPr>
                <a:spLocks noChangeArrowheads="1"/>
              </p:cNvSpPr>
              <p:nvPr/>
            </p:nvSpPr>
            <p:spPr bwMode="auto">
              <a:xfrm>
                <a:off x="2661" y="382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5" name="Oval 575"/>
              <p:cNvSpPr>
                <a:spLocks noChangeArrowheads="1"/>
              </p:cNvSpPr>
              <p:nvPr/>
            </p:nvSpPr>
            <p:spPr bwMode="auto">
              <a:xfrm>
                <a:off x="2664" y="4338"/>
                <a:ext cx="26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6" name="Oval 576"/>
              <p:cNvSpPr>
                <a:spLocks noChangeArrowheads="1"/>
              </p:cNvSpPr>
              <p:nvPr/>
            </p:nvSpPr>
            <p:spPr bwMode="auto">
              <a:xfrm>
                <a:off x="2661" y="48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7" name="Oval 577"/>
              <p:cNvSpPr>
                <a:spLocks noChangeArrowheads="1"/>
              </p:cNvSpPr>
              <p:nvPr/>
            </p:nvSpPr>
            <p:spPr bwMode="auto">
              <a:xfrm>
                <a:off x="2923" y="469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8" name="Oval 578"/>
              <p:cNvSpPr>
                <a:spLocks noChangeArrowheads="1"/>
              </p:cNvSpPr>
              <p:nvPr/>
            </p:nvSpPr>
            <p:spPr bwMode="auto">
              <a:xfrm>
                <a:off x="3185" y="4441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79" name="Oval 579"/>
              <p:cNvSpPr>
                <a:spLocks noChangeArrowheads="1"/>
              </p:cNvSpPr>
              <p:nvPr/>
            </p:nvSpPr>
            <p:spPr bwMode="auto">
              <a:xfrm>
                <a:off x="2919" y="3690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 dirty="0"/>
              </a:p>
            </p:txBody>
          </p:sp>
          <p:sp>
            <p:nvSpPr>
              <p:cNvPr id="1980" name="Text Box 580"/>
              <p:cNvSpPr txBox="1">
                <a:spLocks noChangeArrowheads="1"/>
              </p:cNvSpPr>
              <p:nvPr/>
            </p:nvSpPr>
            <p:spPr bwMode="auto">
              <a:xfrm>
                <a:off x="2179" y="2634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1981" name="Text Box 581"/>
              <p:cNvSpPr txBox="1">
                <a:spLocks noChangeArrowheads="1"/>
              </p:cNvSpPr>
              <p:nvPr/>
            </p:nvSpPr>
            <p:spPr bwMode="auto">
              <a:xfrm>
                <a:off x="2426" y="2637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1982" name="Text Box 582"/>
              <p:cNvSpPr txBox="1">
                <a:spLocks noChangeArrowheads="1"/>
              </p:cNvSpPr>
              <p:nvPr/>
            </p:nvSpPr>
            <p:spPr bwMode="auto">
              <a:xfrm>
                <a:off x="2687" y="2640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1983" name="Text Box 583"/>
              <p:cNvSpPr txBox="1">
                <a:spLocks noChangeArrowheads="1"/>
              </p:cNvSpPr>
              <p:nvPr/>
            </p:nvSpPr>
            <p:spPr bwMode="auto">
              <a:xfrm>
                <a:off x="2956" y="2648"/>
                <a:ext cx="385" cy="4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I</a:t>
                </a:r>
                <a:r>
                  <a:rPr lang="en-US" sz="1000" b="1" baseline="-25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1984" name="Text Box 584"/>
              <p:cNvSpPr txBox="1">
                <a:spLocks noChangeArrowheads="1"/>
              </p:cNvSpPr>
              <p:nvPr/>
            </p:nvSpPr>
            <p:spPr bwMode="auto">
              <a:xfrm>
                <a:off x="2880" y="4917"/>
                <a:ext cx="563" cy="443"/>
              </a:xfrm>
              <a:prstGeom prst="rect">
                <a:avLst/>
              </a:prstGeom>
              <a:noFill/>
              <a:ln w="25400" cap="sq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000" b="1" dirty="0">
                    <a:solidFill>
                      <a:schemeClr val="tx1"/>
                    </a:solidFill>
                  </a:rPr>
                  <a:t>LUT</a:t>
                </a:r>
              </a:p>
            </p:txBody>
          </p:sp>
        </p:grpSp>
      </p:grpSp>
      <p:graphicFrame>
        <p:nvGraphicFramePr>
          <p:cNvPr id="2165" name="Object 216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5276769"/>
              </p:ext>
            </p:extLst>
          </p:nvPr>
        </p:nvGraphicFramePr>
        <p:xfrm>
          <a:off x="8366370" y="4413019"/>
          <a:ext cx="677863" cy="71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38" name="Visio" r:id="rId6" imgW="1061514" imgH="1380888" progId="Visio.Drawing.11">
                  <p:embed/>
                </p:oleObj>
              </mc:Choice>
              <mc:Fallback>
                <p:oleObj name="Visio" r:id="rId6" imgW="1061514" imgH="1380888" progId="Visio.Drawing.11">
                  <p:embed/>
                  <p:pic>
                    <p:nvPicPr>
                      <p:cNvPr id="2165" name="Object 21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6370" y="4413019"/>
                        <a:ext cx="677863" cy="71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7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Oval 2"/>
          <p:cNvSpPr/>
          <p:nvPr/>
        </p:nvSpPr>
        <p:spPr>
          <a:xfrm>
            <a:off x="4628817" y="3923792"/>
            <a:ext cx="45719" cy="477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66" name="Oval 2165"/>
          <p:cNvSpPr/>
          <p:nvPr/>
        </p:nvSpPr>
        <p:spPr>
          <a:xfrm>
            <a:off x="5437794" y="2880531"/>
            <a:ext cx="45719" cy="4770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68" name="Elbow Connector 2167"/>
          <p:cNvCxnSpPr>
            <a:cxnSpLocks/>
            <a:stCxn id="2166" idx="6"/>
          </p:cNvCxnSpPr>
          <p:nvPr/>
        </p:nvCxnSpPr>
        <p:spPr>
          <a:xfrm flipV="1">
            <a:off x="5483513" y="2258725"/>
            <a:ext cx="729963" cy="645660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6" name="TextBox 2175"/>
          <p:cNvSpPr txBox="1"/>
          <p:nvPr/>
        </p:nvSpPr>
        <p:spPr>
          <a:xfrm>
            <a:off x="483084" y="3891647"/>
            <a:ext cx="33726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Hidden Logic: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Routing matrix inserted during place and route phase. 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Adds to the overall design susceptibility.</a:t>
            </a:r>
          </a:p>
        </p:txBody>
      </p:sp>
      <p:sp>
        <p:nvSpPr>
          <p:cNvPr id="2177" name="Title 2176"/>
          <p:cNvSpPr>
            <a:spLocks noGrp="1"/>
          </p:cNvSpPr>
          <p:nvPr>
            <p:ph type="title"/>
          </p:nvPr>
        </p:nvSpPr>
        <p:spPr>
          <a:xfrm>
            <a:off x="-65882" y="304800"/>
            <a:ext cx="8062266" cy="1143000"/>
          </a:xfrm>
        </p:spPr>
        <p:txBody>
          <a:bodyPr>
            <a:no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Closer Look: </a:t>
            </a: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Shift Register with Manufacturer Inserted Routing Matrix (Hidden Logic)</a:t>
            </a:r>
          </a:p>
        </p:txBody>
      </p:sp>
      <p:grpSp>
        <p:nvGrpSpPr>
          <p:cNvPr id="2169" name="Group 2168">
            <a:extLst>
              <a:ext uri="{FF2B5EF4-FFF2-40B4-BE49-F238E27FC236}">
                <a16:creationId xmlns:a16="http://schemas.microsoft.com/office/drawing/2014/main" id="{8D6DF153-CBBA-4D34-B8AE-1683DE348ABA}"/>
              </a:ext>
            </a:extLst>
          </p:cNvPr>
          <p:cNvGrpSpPr/>
          <p:nvPr/>
        </p:nvGrpSpPr>
        <p:grpSpPr>
          <a:xfrm>
            <a:off x="6152606" y="1676400"/>
            <a:ext cx="706208" cy="2075749"/>
            <a:chOff x="4192588" y="1654792"/>
            <a:chExt cx="835025" cy="3509464"/>
          </a:xfrm>
        </p:grpSpPr>
        <p:sp>
          <p:nvSpPr>
            <p:cNvPr id="2170" name="Rectangle 3">
              <a:extLst>
                <a:ext uri="{FF2B5EF4-FFF2-40B4-BE49-F238E27FC236}">
                  <a16:creationId xmlns:a16="http://schemas.microsoft.com/office/drawing/2014/main" id="{D0850BD1-66F6-4958-96F9-7FB2FBC88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2588" y="1654792"/>
              <a:ext cx="835025" cy="3130550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FF0000">
                    <a:gamma/>
                    <a:shade val="46275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>
              <a:spAutoFit/>
            </a:bodyPr>
            <a:lstStyle/>
            <a:p>
              <a:endParaRPr lang="en-US" dirty="0"/>
            </a:p>
          </p:txBody>
        </p:sp>
        <p:sp>
          <p:nvSpPr>
            <p:cNvPr id="2171" name="Text Box 4">
              <a:extLst>
                <a:ext uri="{FF2B5EF4-FFF2-40B4-BE49-F238E27FC236}">
                  <a16:creationId xmlns:a16="http://schemas.microsoft.com/office/drawing/2014/main" id="{C37FC992-28D5-48F2-BB93-A7D89F0FD3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02138" y="1656379"/>
              <a:ext cx="189229" cy="350787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buClr>
                  <a:schemeClr val="tx2"/>
                </a:buClr>
                <a:buSzPct val="95000"/>
                <a:buFont typeface="Wingdings" charset="2"/>
                <a:buNone/>
              </a:pPr>
              <a:r>
                <a:rPr lang="en-US" sz="1100" b="1" dirty="0">
                  <a:solidFill>
                    <a:srgbClr val="FFFF00"/>
                  </a:solidFill>
                </a:rPr>
                <a:t>ROUTING MATRIX</a:t>
              </a:r>
            </a:p>
          </p:txBody>
        </p:sp>
        <p:grpSp>
          <p:nvGrpSpPr>
            <p:cNvPr id="2178" name="Group 5">
              <a:extLst>
                <a:ext uri="{FF2B5EF4-FFF2-40B4-BE49-F238E27FC236}">
                  <a16:creationId xmlns:a16="http://schemas.microsoft.com/office/drawing/2014/main" id="{A3EBB512-15AC-474C-9379-6F8E3FC9F1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5938" y="1791317"/>
              <a:ext cx="122238" cy="2825750"/>
              <a:chOff x="2301" y="3198"/>
              <a:chExt cx="77" cy="1986"/>
            </a:xfrm>
          </p:grpSpPr>
          <p:sp>
            <p:nvSpPr>
              <p:cNvPr id="2196" name="Rectangle 6">
                <a:extLst>
                  <a:ext uri="{FF2B5EF4-FFF2-40B4-BE49-F238E27FC236}">
                    <a16:creationId xmlns:a16="http://schemas.microsoft.com/office/drawing/2014/main" id="{1BA547F0-5573-41A8-B938-2D944A9A8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198"/>
                <a:ext cx="77" cy="7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97" name="Rectangle 7">
                <a:extLst>
                  <a:ext uri="{FF2B5EF4-FFF2-40B4-BE49-F238E27FC236}">
                    <a16:creationId xmlns:a16="http://schemas.microsoft.com/office/drawing/2014/main" id="{8E867453-8AF4-44EA-971E-66F34C3FCD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327"/>
                <a:ext cx="77" cy="7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98" name="Rectangle 8">
                <a:extLst>
                  <a:ext uri="{FF2B5EF4-FFF2-40B4-BE49-F238E27FC236}">
                    <a16:creationId xmlns:a16="http://schemas.microsoft.com/office/drawing/2014/main" id="{620D7AA7-EF99-4F30-AF47-8FFF731A5C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457"/>
                <a:ext cx="77" cy="7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99" name="Rectangle 9">
                <a:extLst>
                  <a:ext uri="{FF2B5EF4-FFF2-40B4-BE49-F238E27FC236}">
                    <a16:creationId xmlns:a16="http://schemas.microsoft.com/office/drawing/2014/main" id="{07ABAFFC-61A8-4CE1-88E2-B5712185BE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587"/>
                <a:ext cx="77" cy="7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0" name="Rectangle 10">
                <a:extLst>
                  <a:ext uri="{FF2B5EF4-FFF2-40B4-BE49-F238E27FC236}">
                    <a16:creationId xmlns:a16="http://schemas.microsoft.com/office/drawing/2014/main" id="{E39C746E-8606-4693-B66E-20890672E9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715"/>
                <a:ext cx="77" cy="79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1" name="Rectangle 11">
                <a:extLst>
                  <a:ext uri="{FF2B5EF4-FFF2-40B4-BE49-F238E27FC236}">
                    <a16:creationId xmlns:a16="http://schemas.microsoft.com/office/drawing/2014/main" id="{F85B241D-98C1-49FF-AF9B-973CB368E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845"/>
                <a:ext cx="77" cy="7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2" name="Rectangle 12">
                <a:extLst>
                  <a:ext uri="{FF2B5EF4-FFF2-40B4-BE49-F238E27FC236}">
                    <a16:creationId xmlns:a16="http://schemas.microsoft.com/office/drawing/2014/main" id="{260A6C86-6B51-4423-8982-C02613D821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078"/>
                <a:ext cx="77" cy="7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3" name="Rectangle 13">
                <a:extLst>
                  <a:ext uri="{FF2B5EF4-FFF2-40B4-BE49-F238E27FC236}">
                    <a16:creationId xmlns:a16="http://schemas.microsoft.com/office/drawing/2014/main" id="{C3734717-3B11-4A76-A0E9-49E20BFA0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948"/>
                <a:ext cx="77" cy="7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4" name="Rectangle 14">
                <a:extLst>
                  <a:ext uri="{FF2B5EF4-FFF2-40B4-BE49-F238E27FC236}">
                    <a16:creationId xmlns:a16="http://schemas.microsoft.com/office/drawing/2014/main" id="{E14FFC2E-EBAD-4254-B182-B9226E3F82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207"/>
                <a:ext cx="77" cy="7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5" name="Rectangle 15">
                <a:extLst>
                  <a:ext uri="{FF2B5EF4-FFF2-40B4-BE49-F238E27FC236}">
                    <a16:creationId xmlns:a16="http://schemas.microsoft.com/office/drawing/2014/main" id="{1DFB7AB9-0ED1-4BD1-952C-F69ECD2D60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337"/>
                <a:ext cx="77" cy="7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6" name="Rectangle 16">
                <a:extLst>
                  <a:ext uri="{FF2B5EF4-FFF2-40B4-BE49-F238E27FC236}">
                    <a16:creationId xmlns:a16="http://schemas.microsoft.com/office/drawing/2014/main" id="{282BD55C-B4D3-43EA-ABC6-7B476B39D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466"/>
                <a:ext cx="77" cy="7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7" name="Rectangle 17">
                <a:extLst>
                  <a:ext uri="{FF2B5EF4-FFF2-40B4-BE49-F238E27FC236}">
                    <a16:creationId xmlns:a16="http://schemas.microsoft.com/office/drawing/2014/main" id="{34057187-F0D6-4462-9F9B-DCDC9C4041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595"/>
                <a:ext cx="77" cy="7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8" name="Rectangle 18">
                <a:extLst>
                  <a:ext uri="{FF2B5EF4-FFF2-40B4-BE49-F238E27FC236}">
                    <a16:creationId xmlns:a16="http://schemas.microsoft.com/office/drawing/2014/main" id="{DBF85ED9-DFCD-4003-984B-93EBEF6DF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725"/>
                <a:ext cx="77" cy="7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09" name="Rectangle 19">
                <a:extLst>
                  <a:ext uri="{FF2B5EF4-FFF2-40B4-BE49-F238E27FC236}">
                    <a16:creationId xmlns:a16="http://schemas.microsoft.com/office/drawing/2014/main" id="{4B258E96-43D5-4FB1-8DD3-A63C7549F5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851"/>
                <a:ext cx="77" cy="77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10" name="Rectangle 20">
                <a:extLst>
                  <a:ext uri="{FF2B5EF4-FFF2-40B4-BE49-F238E27FC236}">
                    <a16:creationId xmlns:a16="http://schemas.microsoft.com/office/drawing/2014/main" id="{83FF6937-A5FE-4569-8FDE-B12420AE3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983"/>
                <a:ext cx="77" cy="7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211" name="Rectangle 21">
                <a:extLst>
                  <a:ext uri="{FF2B5EF4-FFF2-40B4-BE49-F238E27FC236}">
                    <a16:creationId xmlns:a16="http://schemas.microsoft.com/office/drawing/2014/main" id="{A3160ECB-13ED-4D86-8C1B-2B7828907A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5106"/>
                <a:ext cx="77" cy="78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  <p:grpSp>
          <p:nvGrpSpPr>
            <p:cNvPr id="2179" name="Group 22">
              <a:extLst>
                <a:ext uri="{FF2B5EF4-FFF2-40B4-BE49-F238E27FC236}">
                  <a16:creationId xmlns:a16="http://schemas.microsoft.com/office/drawing/2014/main" id="{6D8789D7-AD44-404B-A147-11C752CD66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0601" y="1904030"/>
              <a:ext cx="122238" cy="2825750"/>
              <a:chOff x="2301" y="3198"/>
              <a:chExt cx="77" cy="1986"/>
            </a:xfrm>
            <a:solidFill>
              <a:schemeClr val="bg1"/>
            </a:solidFill>
          </p:grpSpPr>
          <p:sp>
            <p:nvSpPr>
              <p:cNvPr id="2180" name="Rectangle 23">
                <a:extLst>
                  <a:ext uri="{FF2B5EF4-FFF2-40B4-BE49-F238E27FC236}">
                    <a16:creationId xmlns:a16="http://schemas.microsoft.com/office/drawing/2014/main" id="{B8AB580E-9E0D-4DE1-ADC9-E533B802C4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198"/>
                <a:ext cx="77" cy="7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81" name="Rectangle 24">
                <a:extLst>
                  <a:ext uri="{FF2B5EF4-FFF2-40B4-BE49-F238E27FC236}">
                    <a16:creationId xmlns:a16="http://schemas.microsoft.com/office/drawing/2014/main" id="{678D5C2D-CE47-47FB-BECB-742DC4E1B3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327"/>
                <a:ext cx="77" cy="7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82" name="Rectangle 25">
                <a:extLst>
                  <a:ext uri="{FF2B5EF4-FFF2-40B4-BE49-F238E27FC236}">
                    <a16:creationId xmlns:a16="http://schemas.microsoft.com/office/drawing/2014/main" id="{4ABA9610-B2B1-451D-AF5A-E0372BD3E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457"/>
                <a:ext cx="77" cy="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83" name="Rectangle 26">
                <a:extLst>
                  <a:ext uri="{FF2B5EF4-FFF2-40B4-BE49-F238E27FC236}">
                    <a16:creationId xmlns:a16="http://schemas.microsoft.com/office/drawing/2014/main" id="{B7BC604B-AFF8-4530-9AB2-0F0DF3D70A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587"/>
                <a:ext cx="77" cy="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84" name="Rectangle 27">
                <a:extLst>
                  <a:ext uri="{FF2B5EF4-FFF2-40B4-BE49-F238E27FC236}">
                    <a16:creationId xmlns:a16="http://schemas.microsoft.com/office/drawing/2014/main" id="{C42946D9-D350-486B-8D98-EC1CFB90DD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715"/>
                <a:ext cx="77" cy="79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85" name="Rectangle 28">
                <a:extLst>
                  <a:ext uri="{FF2B5EF4-FFF2-40B4-BE49-F238E27FC236}">
                    <a16:creationId xmlns:a16="http://schemas.microsoft.com/office/drawing/2014/main" id="{BC8A86A3-6129-4C87-BFD2-F2E3EFFF04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845"/>
                <a:ext cx="77" cy="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86" name="Rectangle 29">
                <a:extLst>
                  <a:ext uri="{FF2B5EF4-FFF2-40B4-BE49-F238E27FC236}">
                    <a16:creationId xmlns:a16="http://schemas.microsoft.com/office/drawing/2014/main" id="{9886545E-3E05-4C0C-ADCC-6F3B4591CB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078"/>
                <a:ext cx="77" cy="7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87" name="Rectangle 30">
                <a:extLst>
                  <a:ext uri="{FF2B5EF4-FFF2-40B4-BE49-F238E27FC236}">
                    <a16:creationId xmlns:a16="http://schemas.microsoft.com/office/drawing/2014/main" id="{37BECDFD-E4BE-4010-A8E3-7871FC224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3948"/>
                <a:ext cx="77" cy="7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88" name="Rectangle 31">
                <a:extLst>
                  <a:ext uri="{FF2B5EF4-FFF2-40B4-BE49-F238E27FC236}">
                    <a16:creationId xmlns:a16="http://schemas.microsoft.com/office/drawing/2014/main" id="{F9E9E6F0-9429-4BC7-9ED5-59CB4AC3A6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207"/>
                <a:ext cx="77" cy="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89" name="Rectangle 32">
                <a:extLst>
                  <a:ext uri="{FF2B5EF4-FFF2-40B4-BE49-F238E27FC236}">
                    <a16:creationId xmlns:a16="http://schemas.microsoft.com/office/drawing/2014/main" id="{F1591C9A-845E-41CA-B195-C0D8BEC5A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337"/>
                <a:ext cx="77" cy="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90" name="Rectangle 33">
                <a:extLst>
                  <a:ext uri="{FF2B5EF4-FFF2-40B4-BE49-F238E27FC236}">
                    <a16:creationId xmlns:a16="http://schemas.microsoft.com/office/drawing/2014/main" id="{F4272ED2-EE30-4338-8915-FDB5BF083D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466"/>
                <a:ext cx="77" cy="7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91" name="Rectangle 34">
                <a:extLst>
                  <a:ext uri="{FF2B5EF4-FFF2-40B4-BE49-F238E27FC236}">
                    <a16:creationId xmlns:a16="http://schemas.microsoft.com/office/drawing/2014/main" id="{B95E0A7D-2E44-4839-BC57-7082A27F1A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595"/>
                <a:ext cx="77" cy="7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92" name="Rectangle 35">
                <a:extLst>
                  <a:ext uri="{FF2B5EF4-FFF2-40B4-BE49-F238E27FC236}">
                    <a16:creationId xmlns:a16="http://schemas.microsoft.com/office/drawing/2014/main" id="{BE6827A9-ED89-47DC-8BD8-59DB009581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725"/>
                <a:ext cx="77" cy="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93" name="Rectangle 36">
                <a:extLst>
                  <a:ext uri="{FF2B5EF4-FFF2-40B4-BE49-F238E27FC236}">
                    <a16:creationId xmlns:a16="http://schemas.microsoft.com/office/drawing/2014/main" id="{237A16F8-DB8C-4F18-A4BC-AB50EFF442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851"/>
                <a:ext cx="77" cy="77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94" name="Rectangle 37">
                <a:extLst>
                  <a:ext uri="{FF2B5EF4-FFF2-40B4-BE49-F238E27FC236}">
                    <a16:creationId xmlns:a16="http://schemas.microsoft.com/office/drawing/2014/main" id="{561A7A6D-861B-41DD-9599-E0BA68244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4983"/>
                <a:ext cx="77" cy="7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2195" name="Rectangle 38">
                <a:extLst>
                  <a:ext uri="{FF2B5EF4-FFF2-40B4-BE49-F238E27FC236}">
                    <a16:creationId xmlns:a16="http://schemas.microsoft.com/office/drawing/2014/main" id="{3C3C24AA-BDB1-4B4E-A2F1-EF03F16B63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1" y="5106"/>
                <a:ext cx="77" cy="78"/>
              </a:xfrm>
              <a:prstGeom prst="rect">
                <a:avLst/>
              </a:prstGeom>
              <a:grp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cxnSp>
        <p:nvCxnSpPr>
          <p:cNvPr id="1355" name="Connector: Elbow 1354">
            <a:extLst>
              <a:ext uri="{FF2B5EF4-FFF2-40B4-BE49-F238E27FC236}">
                <a16:creationId xmlns:a16="http://schemas.microsoft.com/office/drawing/2014/main" id="{54761CCB-1CFF-4F05-9557-FA002AD86894}"/>
              </a:ext>
            </a:extLst>
          </p:cNvPr>
          <p:cNvCxnSpPr>
            <a:stCxn id="2184" idx="3"/>
            <a:endCxn id="3" idx="7"/>
          </p:cNvCxnSpPr>
          <p:nvPr/>
        </p:nvCxnSpPr>
        <p:spPr>
          <a:xfrm flipH="1">
            <a:off x="4667841" y="2292149"/>
            <a:ext cx="2102363" cy="1638630"/>
          </a:xfrm>
          <a:prstGeom prst="bentConnector4">
            <a:avLst>
              <a:gd name="adj1" fmla="val -10873"/>
              <a:gd name="adj2" fmla="val 5080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12" name="Group 2211">
            <a:extLst>
              <a:ext uri="{FF2B5EF4-FFF2-40B4-BE49-F238E27FC236}">
                <a16:creationId xmlns:a16="http://schemas.microsoft.com/office/drawing/2014/main" id="{96CB5D22-4533-4489-8AC4-6C2B303D957E}"/>
              </a:ext>
            </a:extLst>
          </p:cNvPr>
          <p:cNvGrpSpPr/>
          <p:nvPr/>
        </p:nvGrpSpPr>
        <p:grpSpPr>
          <a:xfrm>
            <a:off x="5105400" y="2829389"/>
            <a:ext cx="78254" cy="526792"/>
            <a:chOff x="8313806" y="3364370"/>
            <a:chExt cx="78254" cy="526792"/>
          </a:xfrm>
        </p:grpSpPr>
        <p:sp>
          <p:nvSpPr>
            <p:cNvPr id="2213" name="Rectangle 877">
              <a:extLst>
                <a:ext uri="{FF2B5EF4-FFF2-40B4-BE49-F238E27FC236}">
                  <a16:creationId xmlns:a16="http://schemas.microsoft.com/office/drawing/2014/main" id="{A1609448-382F-4772-8F68-7655039E18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364370"/>
              <a:ext cx="78254" cy="697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214" name="Rectangle 878">
              <a:extLst>
                <a:ext uri="{FF2B5EF4-FFF2-40B4-BE49-F238E27FC236}">
                  <a16:creationId xmlns:a16="http://schemas.microsoft.com/office/drawing/2014/main" id="{9DEACB15-87F0-473A-A9E7-DC9D62493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480640"/>
              <a:ext cx="78254" cy="6886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215" name="Rectangle 879">
              <a:extLst>
                <a:ext uri="{FF2B5EF4-FFF2-40B4-BE49-F238E27FC236}">
                  <a16:creationId xmlns:a16="http://schemas.microsoft.com/office/drawing/2014/main" id="{2DD79A93-3450-4A03-BB51-734269297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593332"/>
              <a:ext cx="78254" cy="6886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216" name="Rectangle 880">
              <a:extLst>
                <a:ext uri="{FF2B5EF4-FFF2-40B4-BE49-F238E27FC236}">
                  <a16:creationId xmlns:a16="http://schemas.microsoft.com/office/drawing/2014/main" id="{11EB2E1A-8380-479A-AA45-88792BDD7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711391"/>
              <a:ext cx="78254" cy="697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217" name="Rectangle 881">
              <a:extLst>
                <a:ext uri="{FF2B5EF4-FFF2-40B4-BE49-F238E27FC236}">
                  <a16:creationId xmlns:a16="http://schemas.microsoft.com/office/drawing/2014/main" id="{50272F81-5953-4621-A778-65FF87538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821400"/>
              <a:ext cx="78254" cy="697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</p:grpSp>
      <p:grpSp>
        <p:nvGrpSpPr>
          <p:cNvPr id="2218" name="Group 2217">
            <a:extLst>
              <a:ext uri="{FF2B5EF4-FFF2-40B4-BE49-F238E27FC236}">
                <a16:creationId xmlns:a16="http://schemas.microsoft.com/office/drawing/2014/main" id="{5030BD40-7C4F-4B80-8563-8FFC438242E5}"/>
              </a:ext>
            </a:extLst>
          </p:cNvPr>
          <p:cNvGrpSpPr/>
          <p:nvPr/>
        </p:nvGrpSpPr>
        <p:grpSpPr>
          <a:xfrm>
            <a:off x="8637436" y="4470925"/>
            <a:ext cx="78254" cy="526792"/>
            <a:chOff x="8313806" y="3364370"/>
            <a:chExt cx="78254" cy="526792"/>
          </a:xfrm>
        </p:grpSpPr>
        <p:sp>
          <p:nvSpPr>
            <p:cNvPr id="2219" name="Rectangle 877">
              <a:extLst>
                <a:ext uri="{FF2B5EF4-FFF2-40B4-BE49-F238E27FC236}">
                  <a16:creationId xmlns:a16="http://schemas.microsoft.com/office/drawing/2014/main" id="{D43DAD9A-7A94-48C2-8164-144F02F0F5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364370"/>
              <a:ext cx="78254" cy="697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220" name="Rectangle 878">
              <a:extLst>
                <a:ext uri="{FF2B5EF4-FFF2-40B4-BE49-F238E27FC236}">
                  <a16:creationId xmlns:a16="http://schemas.microsoft.com/office/drawing/2014/main" id="{FDF61A67-F69A-4874-A3C5-839EAC239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480640"/>
              <a:ext cx="78254" cy="6886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221" name="Rectangle 879">
              <a:extLst>
                <a:ext uri="{FF2B5EF4-FFF2-40B4-BE49-F238E27FC236}">
                  <a16:creationId xmlns:a16="http://schemas.microsoft.com/office/drawing/2014/main" id="{CD0E18E2-623F-4597-AD64-8FEB424B2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593332"/>
              <a:ext cx="78254" cy="6886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222" name="Rectangle 880">
              <a:extLst>
                <a:ext uri="{FF2B5EF4-FFF2-40B4-BE49-F238E27FC236}">
                  <a16:creationId xmlns:a16="http://schemas.microsoft.com/office/drawing/2014/main" id="{B89A0E88-5C81-4509-ACFE-91C3843456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711391"/>
              <a:ext cx="78254" cy="697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  <p:sp>
          <p:nvSpPr>
            <p:cNvPr id="2223" name="Rectangle 881">
              <a:extLst>
                <a:ext uri="{FF2B5EF4-FFF2-40B4-BE49-F238E27FC236}">
                  <a16:creationId xmlns:a16="http://schemas.microsoft.com/office/drawing/2014/main" id="{EA42EF86-B98B-4CEC-B66F-4073D3713C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13806" y="3821400"/>
              <a:ext cx="78254" cy="6976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 sz="1800" dirty="0"/>
            </a:p>
          </p:txBody>
        </p:sp>
      </p:grpSp>
      <p:sp>
        <p:nvSpPr>
          <p:cNvPr id="272" name="TextBox 271">
            <a:extLst>
              <a:ext uri="{FF2B5EF4-FFF2-40B4-BE49-F238E27FC236}">
                <a16:creationId xmlns:a16="http://schemas.microsoft.com/office/drawing/2014/main" id="{FA4244FD-3C70-4A29-976F-471E2C7A2564}"/>
              </a:ext>
            </a:extLst>
          </p:cNvPr>
          <p:cNvSpPr txBox="1"/>
          <p:nvPr/>
        </p:nvSpPr>
        <p:spPr>
          <a:xfrm>
            <a:off x="209933" y="5613737"/>
            <a:ext cx="82482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Simple test structures will not capture the impact of a tactical design’s hidden logic (data are not extrapolatable).  Hence the drive towards testing RTD structures.</a:t>
            </a:r>
          </a:p>
        </p:txBody>
      </p:sp>
      <p:sp>
        <p:nvSpPr>
          <p:cNvPr id="2224" name="Slide Number Placeholder 3">
            <a:extLst>
              <a:ext uri="{FF2B5EF4-FFF2-40B4-BE49-F238E27FC236}">
                <a16:creationId xmlns:a16="http://schemas.microsoft.com/office/drawing/2014/main" id="{FF374F73-0B35-4A48-99C6-DE63D6217C74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10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4246178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D022044-6569-4323-A169-A392555A9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1258260"/>
            <a:ext cx="8610600" cy="5371140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1C4E53-C8CD-42E8-B88E-A5CC1BEE08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2358" y="1447800"/>
            <a:ext cx="34290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chemeClr val="bg1"/>
                </a:solidFill>
              </a:rPr>
              <a:t>The following expertise is required: </a:t>
            </a:r>
          </a:p>
          <a:p>
            <a:r>
              <a:rPr lang="en-US" sz="2400" dirty="0">
                <a:solidFill>
                  <a:schemeClr val="bg1"/>
                </a:solidFill>
              </a:rPr>
              <a:t>Professional design techniques</a:t>
            </a:r>
          </a:p>
          <a:p>
            <a:r>
              <a:rPr lang="en-US" sz="2400" dirty="0">
                <a:solidFill>
                  <a:schemeClr val="bg1"/>
                </a:solidFill>
              </a:rPr>
              <a:t>Complex test system development</a:t>
            </a:r>
          </a:p>
          <a:p>
            <a:r>
              <a:rPr lang="en-US" sz="2400" dirty="0">
                <a:solidFill>
                  <a:schemeClr val="bg1"/>
                </a:solidFill>
              </a:rPr>
              <a:t>The ability to create visibility into test structures for proper MFTF measurement</a:t>
            </a:r>
          </a:p>
          <a:p>
            <a:r>
              <a:rPr lang="en-US" sz="2400" dirty="0">
                <a:solidFill>
                  <a:schemeClr val="bg1"/>
                </a:solidFill>
              </a:rPr>
              <a:t>Knowledge of test facilities</a:t>
            </a:r>
            <a:endParaRPr lang="en-US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71100F-16EB-4C41-B5B0-8587F942A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RTD Test Structures and MFTF Strategies: Not a Simple Task</a:t>
            </a:r>
          </a:p>
        </p:txBody>
      </p:sp>
      <p:sp>
        <p:nvSpPr>
          <p:cNvPr id="9" name="Slide Number Placeholder 3">
            <a:extLst>
              <a:ext uri="{FF2B5EF4-FFF2-40B4-BE49-F238E27FC236}">
                <a16:creationId xmlns:a16="http://schemas.microsoft.com/office/drawing/2014/main" id="{9384709C-CF5C-4671-B10C-6831168BCA6A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11</a:t>
            </a:fld>
            <a:endParaRPr lang="en-US" sz="1000"/>
          </a:p>
        </p:txBody>
      </p:sp>
      <p:sp>
        <p:nvSpPr>
          <p:cNvPr id="11" name="Slide Number Placeholder 2">
            <a:extLst>
              <a:ext uri="{FF2B5EF4-FFF2-40B4-BE49-F238E27FC236}">
                <a16:creationId xmlns:a16="http://schemas.microsoft.com/office/drawing/2014/main" id="{1BB48425-C4D3-4E35-AD81-34A7C8E08E11}"/>
              </a:ext>
            </a:extLst>
          </p:cNvPr>
          <p:cNvSpPr txBox="1">
            <a:spLocks/>
          </p:cNvSpPr>
          <p:nvPr/>
        </p:nvSpPr>
        <p:spPr>
          <a:xfrm>
            <a:off x="8407023" y="6578220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246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circuit&#10;&#10;Description automatically generated">
            <a:extLst>
              <a:ext uri="{FF2B5EF4-FFF2-40B4-BE49-F238E27FC236}">
                <a16:creationId xmlns:a16="http://schemas.microsoft.com/office/drawing/2014/main" id="{FECC0494-8E97-46B1-93BC-15511452E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9203">
            <a:off x="309047" y="4268152"/>
            <a:ext cx="2699905" cy="15186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8C27EB33-8D9E-4CB3-B09E-7BE30541A5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2926">
            <a:off x="6066844" y="3371724"/>
            <a:ext cx="2714974" cy="1877587"/>
          </a:xfrm>
          <a:prstGeom prst="roundRect">
            <a:avLst>
              <a:gd name="adj" fmla="val 28313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A6EA3D-1129-43A1-BAE8-4E3F976BE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289" y="2926824"/>
            <a:ext cx="87630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Data Analysis: Easing the process of SEU test and analysis for tactical-design survivability prediction.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07DE0D-9CA6-4B5E-BB08-7F3C23ECE795}"/>
              </a:ext>
            </a:extLst>
          </p:cNvPr>
          <p:cNvSpPr txBox="1"/>
          <p:nvPr/>
        </p:nvSpPr>
        <p:spPr>
          <a:xfrm>
            <a:off x="2590800" y="5306114"/>
            <a:ext cx="67847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The following slides only apply to Xilinx SRAM-based FPGA devices with no embedded or user inserted mitigation.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16817E-5B9A-4EAF-86A9-50E8A513B9D8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12</a:t>
            </a:fld>
            <a:endParaRPr lang="en-US" sz="1000"/>
          </a:p>
        </p:txBody>
      </p:sp>
      <p:pic>
        <p:nvPicPr>
          <p:cNvPr id="5" name="Picture 4" descr="A circuit board&#10;&#10;Description automatically generated">
            <a:extLst>
              <a:ext uri="{FF2B5EF4-FFF2-40B4-BE49-F238E27FC236}">
                <a16:creationId xmlns:a16="http://schemas.microsoft.com/office/drawing/2014/main" id="{14E86DA8-E5F1-46DA-956F-3E9E7ED6E1D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6" t="7778" r="4167" b="23333"/>
          <a:stretch/>
        </p:blipFill>
        <p:spPr>
          <a:xfrm>
            <a:off x="1893711" y="-47672"/>
            <a:ext cx="4876800" cy="27245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82279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4B013-4191-4C68-9316-DCDEA6B2C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354" y="-148743"/>
            <a:ext cx="6816777" cy="1143000"/>
          </a:xfrm>
        </p:spPr>
        <p:txBody>
          <a:bodyPr>
            <a:normAutofit/>
          </a:bodyPr>
          <a:lstStyle/>
          <a:p>
            <a:pPr algn="l"/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Configuration, Mask, and Essential Bits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73A16C-DA0E-4C23-BA0B-558936393A83}"/>
              </a:ext>
            </a:extLst>
          </p:cNvPr>
          <p:cNvSpPr txBox="1"/>
          <p:nvPr/>
        </p:nvSpPr>
        <p:spPr>
          <a:xfrm>
            <a:off x="3048001" y="1176278"/>
            <a:ext cx="60959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Configuration bits: Total number of configuration cells… (fixed per each FPGA type)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/>
              <a:t>Masked bits: calculated by the manufacturer and is not under user control… design and device dependent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b="1" dirty="0"/>
              <a:t>Unmasked bits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b="1" dirty="0"/>
              <a:t>Essential bits: number of configuration cells used by the design mapping (calculated by the manufacturer upon user directive… design and device dependent).</a:t>
            </a:r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1192181C-037D-46F8-BCFA-3F38BE18A5DB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13</a:t>
            </a:fld>
            <a:endParaRPr lang="en-US" sz="10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34C5D0-4413-45DA-AC4D-79C7EF698BC4}"/>
              </a:ext>
            </a:extLst>
          </p:cNvPr>
          <p:cNvPicPr/>
          <p:nvPr/>
        </p:nvPicPr>
        <p:blipFill rotWithShape="1">
          <a:blip r:embed="rId2"/>
          <a:srcRect t="6518" r="4152" b="9669"/>
          <a:stretch/>
        </p:blipFill>
        <p:spPr>
          <a:xfrm>
            <a:off x="48549" y="2304365"/>
            <a:ext cx="2974850" cy="39440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A70B849-92A9-486E-BE17-4171BE6BB730}"/>
              </a:ext>
            </a:extLst>
          </p:cNvPr>
          <p:cNvSpPr txBox="1"/>
          <p:nvPr/>
        </p:nvSpPr>
        <p:spPr>
          <a:xfrm>
            <a:off x="45493" y="1135311"/>
            <a:ext cx="30469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mapping into user fabric logic cells is defined by configuration bit settings.</a:t>
            </a:r>
          </a:p>
        </p:txBody>
      </p:sp>
      <p:grpSp>
        <p:nvGrpSpPr>
          <p:cNvPr id="13" name="Group 315">
            <a:extLst>
              <a:ext uri="{FF2B5EF4-FFF2-40B4-BE49-F238E27FC236}">
                <a16:creationId xmlns:a16="http://schemas.microsoft.com/office/drawing/2014/main" id="{4EE4F146-483B-4872-A35D-BF7EDAB678A6}"/>
              </a:ext>
            </a:extLst>
          </p:cNvPr>
          <p:cNvGrpSpPr>
            <a:grpSpLocks/>
          </p:cNvGrpSpPr>
          <p:nvPr/>
        </p:nvGrpSpPr>
        <p:grpSpPr bwMode="auto">
          <a:xfrm>
            <a:off x="5133972" y="3919478"/>
            <a:ext cx="2480588" cy="2862322"/>
            <a:chOff x="681" y="2734"/>
            <a:chExt cx="1682" cy="2505"/>
          </a:xfrm>
        </p:grpSpPr>
        <p:sp>
          <p:nvSpPr>
            <p:cNvPr id="15" name="Line 318">
              <a:extLst>
                <a:ext uri="{FF2B5EF4-FFF2-40B4-BE49-F238E27FC236}">
                  <a16:creationId xmlns:a16="http://schemas.microsoft.com/office/drawing/2014/main" id="{26AA1110-0C3A-4948-9337-44A5D5BDA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6" y="3965"/>
              <a:ext cx="23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buNone/>
              </a:pPr>
              <a:endParaRPr lang="en-US"/>
            </a:p>
          </p:txBody>
        </p:sp>
        <p:grpSp>
          <p:nvGrpSpPr>
            <p:cNvPr id="16" name="Group 319">
              <a:extLst>
                <a:ext uri="{FF2B5EF4-FFF2-40B4-BE49-F238E27FC236}">
                  <a16:creationId xmlns:a16="http://schemas.microsoft.com/office/drawing/2014/main" id="{959A6B1B-77C5-4ECE-81BD-E9DE3DC3CD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1" y="2734"/>
              <a:ext cx="1682" cy="2505"/>
              <a:chOff x="2205" y="2781"/>
              <a:chExt cx="1682" cy="2505"/>
            </a:xfrm>
          </p:grpSpPr>
          <p:sp>
            <p:nvSpPr>
              <p:cNvPr id="17" name="Rectangle 320">
                <a:extLst>
                  <a:ext uri="{FF2B5EF4-FFF2-40B4-BE49-F238E27FC236}">
                    <a16:creationId xmlns:a16="http://schemas.microsoft.com/office/drawing/2014/main" id="{AD20A65D-CB85-49C4-86CB-EA7A823D6B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310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18" name="Rectangle 321">
                <a:extLst>
                  <a:ext uri="{FF2B5EF4-FFF2-40B4-BE49-F238E27FC236}">
                    <a16:creationId xmlns:a16="http://schemas.microsoft.com/office/drawing/2014/main" id="{99F27011-53CF-4A45-B0FA-880B90A40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3231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19" name="Rectangle 322">
                <a:extLst>
                  <a:ext uri="{FF2B5EF4-FFF2-40B4-BE49-F238E27FC236}">
                    <a16:creationId xmlns:a16="http://schemas.microsoft.com/office/drawing/2014/main" id="{F3403D4B-E9B5-4C2F-80E5-85037FBAA1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336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0" name="Rectangle 323">
                <a:extLst>
                  <a:ext uri="{FF2B5EF4-FFF2-40B4-BE49-F238E27FC236}">
                    <a16:creationId xmlns:a16="http://schemas.microsoft.com/office/drawing/2014/main" id="{019BE621-B585-47DE-A422-11149718B8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349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1" name="Rectangle 324">
                <a:extLst>
                  <a:ext uri="{FF2B5EF4-FFF2-40B4-BE49-F238E27FC236}">
                    <a16:creationId xmlns:a16="http://schemas.microsoft.com/office/drawing/2014/main" id="{0EFABE35-995F-4072-B70C-FC4DFAEAA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3619"/>
                <a:ext cx="77" cy="79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2" name="Rectangle 325">
                <a:extLst>
                  <a:ext uri="{FF2B5EF4-FFF2-40B4-BE49-F238E27FC236}">
                    <a16:creationId xmlns:a16="http://schemas.microsoft.com/office/drawing/2014/main" id="{C2C60D8D-BB71-44F8-AAB0-81880E1A31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374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3" name="Rectangle 326">
                <a:extLst>
                  <a:ext uri="{FF2B5EF4-FFF2-40B4-BE49-F238E27FC236}">
                    <a16:creationId xmlns:a16="http://schemas.microsoft.com/office/drawing/2014/main" id="{8727607E-E973-41F1-A204-32F8CC4040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398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4" name="Rectangle 327">
                <a:extLst>
                  <a:ext uri="{FF2B5EF4-FFF2-40B4-BE49-F238E27FC236}">
                    <a16:creationId xmlns:a16="http://schemas.microsoft.com/office/drawing/2014/main" id="{80ACF900-6F2C-4827-B9FF-D7EEECD3D5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3852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5" name="Rectangle 328">
                <a:extLst>
                  <a:ext uri="{FF2B5EF4-FFF2-40B4-BE49-F238E27FC236}">
                    <a16:creationId xmlns:a16="http://schemas.microsoft.com/office/drawing/2014/main" id="{CA07592D-7CF0-43C7-8662-FF565727B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411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6" name="Rectangle 329">
                <a:extLst>
                  <a:ext uri="{FF2B5EF4-FFF2-40B4-BE49-F238E27FC236}">
                    <a16:creationId xmlns:a16="http://schemas.microsoft.com/office/drawing/2014/main" id="{58A10CB2-FFFC-400A-84FA-47C6610F09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4241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7" name="Rectangle 330">
                <a:extLst>
                  <a:ext uri="{FF2B5EF4-FFF2-40B4-BE49-F238E27FC236}">
                    <a16:creationId xmlns:a16="http://schemas.microsoft.com/office/drawing/2014/main" id="{0E7DBBFC-E7F4-4FCC-A9EF-ACFBB7D9C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437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8" name="Rectangle 331">
                <a:extLst>
                  <a:ext uri="{FF2B5EF4-FFF2-40B4-BE49-F238E27FC236}">
                    <a16:creationId xmlns:a16="http://schemas.microsoft.com/office/drawing/2014/main" id="{18D7D3EB-4CDF-4F55-B3BC-E8D98F69FB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4499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29" name="Rectangle 332">
                <a:extLst>
                  <a:ext uri="{FF2B5EF4-FFF2-40B4-BE49-F238E27FC236}">
                    <a16:creationId xmlns:a16="http://schemas.microsoft.com/office/drawing/2014/main" id="{75233CDF-4775-4DCB-A85C-B9FC1DD58B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4629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30" name="Rectangle 333">
                <a:extLst>
                  <a:ext uri="{FF2B5EF4-FFF2-40B4-BE49-F238E27FC236}">
                    <a16:creationId xmlns:a16="http://schemas.microsoft.com/office/drawing/2014/main" id="{79245F77-30A4-4F87-98C2-6BCD9CC04A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4755"/>
                <a:ext cx="77" cy="77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31" name="Rectangle 334">
                <a:extLst>
                  <a:ext uri="{FF2B5EF4-FFF2-40B4-BE49-F238E27FC236}">
                    <a16:creationId xmlns:a16="http://schemas.microsoft.com/office/drawing/2014/main" id="{EEAA77C0-5F71-4398-A21D-23F4C2FD0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4887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32" name="Rectangle 335">
                <a:extLst>
                  <a:ext uri="{FF2B5EF4-FFF2-40B4-BE49-F238E27FC236}">
                    <a16:creationId xmlns:a16="http://schemas.microsoft.com/office/drawing/2014/main" id="{12722695-198C-4FC2-AEAA-03AB6A15B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5" y="5010"/>
                <a:ext cx="77" cy="78"/>
              </a:xfrm>
              <a:prstGeom prst="rect">
                <a:avLst/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grpSp>
            <p:nvGrpSpPr>
              <p:cNvPr id="33" name="Group 336">
                <a:extLst>
                  <a:ext uri="{FF2B5EF4-FFF2-40B4-BE49-F238E27FC236}">
                    <a16:creationId xmlns:a16="http://schemas.microsoft.com/office/drawing/2014/main" id="{2F47FD7C-23FB-44EB-AE76-7644168CB6D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3050"/>
                <a:ext cx="260" cy="104"/>
                <a:chOff x="3024" y="672"/>
                <a:chExt cx="480" cy="192"/>
              </a:xfrm>
            </p:grpSpPr>
            <p:sp>
              <p:nvSpPr>
                <p:cNvPr id="276" name="Line 337">
                  <a:extLst>
                    <a:ext uri="{FF2B5EF4-FFF2-40B4-BE49-F238E27FC236}">
                      <a16:creationId xmlns:a16="http://schemas.microsoft.com/office/drawing/2014/main" id="{E08DAF8F-409C-464D-B1E9-93288F51FF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77" name="Line 338">
                  <a:extLst>
                    <a:ext uri="{FF2B5EF4-FFF2-40B4-BE49-F238E27FC236}">
                      <a16:creationId xmlns:a16="http://schemas.microsoft.com/office/drawing/2014/main" id="{A434B6BC-6024-4E47-8A46-03041C6B48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78" name="Line 339">
                  <a:extLst>
                    <a:ext uri="{FF2B5EF4-FFF2-40B4-BE49-F238E27FC236}">
                      <a16:creationId xmlns:a16="http://schemas.microsoft.com/office/drawing/2014/main" id="{035E9938-3B73-46F1-8DF4-61ECA05F8E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79" name="Line 340">
                  <a:extLst>
                    <a:ext uri="{FF2B5EF4-FFF2-40B4-BE49-F238E27FC236}">
                      <a16:creationId xmlns:a16="http://schemas.microsoft.com/office/drawing/2014/main" id="{A3377312-9C8F-47EA-A737-BA7B382997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80" name="Line 341">
                  <a:extLst>
                    <a:ext uri="{FF2B5EF4-FFF2-40B4-BE49-F238E27FC236}">
                      <a16:creationId xmlns:a16="http://schemas.microsoft.com/office/drawing/2014/main" id="{9BC12ACA-4F6E-4C2E-8BC5-5D9D081CC0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81" name="Line 342">
                  <a:extLst>
                    <a:ext uri="{FF2B5EF4-FFF2-40B4-BE49-F238E27FC236}">
                      <a16:creationId xmlns:a16="http://schemas.microsoft.com/office/drawing/2014/main" id="{C58D8172-F1CC-4B4C-BB58-F28377A125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sp>
            <p:nvSpPr>
              <p:cNvPr id="34" name="Line 343">
                <a:extLst>
                  <a:ext uri="{FF2B5EF4-FFF2-40B4-BE49-F238E27FC236}">
                    <a16:creationId xmlns:a16="http://schemas.microsoft.com/office/drawing/2014/main" id="{5ECBF2D9-856F-4849-90EC-09339C2EEE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12" y="2973"/>
                <a:ext cx="0" cy="19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grpSp>
            <p:nvGrpSpPr>
              <p:cNvPr id="35" name="Group 344">
                <a:extLst>
                  <a:ext uri="{FF2B5EF4-FFF2-40B4-BE49-F238E27FC236}">
                    <a16:creationId xmlns:a16="http://schemas.microsoft.com/office/drawing/2014/main" id="{39248A22-69B0-4FF4-A8AA-006DA2DD062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3180"/>
                <a:ext cx="260" cy="103"/>
                <a:chOff x="3024" y="672"/>
                <a:chExt cx="480" cy="192"/>
              </a:xfrm>
            </p:grpSpPr>
            <p:sp>
              <p:nvSpPr>
                <p:cNvPr id="270" name="Line 345">
                  <a:extLst>
                    <a:ext uri="{FF2B5EF4-FFF2-40B4-BE49-F238E27FC236}">
                      <a16:creationId xmlns:a16="http://schemas.microsoft.com/office/drawing/2014/main" id="{81C64B5C-1108-4E88-A7C8-75F543915C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71" name="Line 346">
                  <a:extLst>
                    <a:ext uri="{FF2B5EF4-FFF2-40B4-BE49-F238E27FC236}">
                      <a16:creationId xmlns:a16="http://schemas.microsoft.com/office/drawing/2014/main" id="{81A76EB8-C00A-49DA-AF33-295ED680C1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72" name="Line 347">
                  <a:extLst>
                    <a:ext uri="{FF2B5EF4-FFF2-40B4-BE49-F238E27FC236}">
                      <a16:creationId xmlns:a16="http://schemas.microsoft.com/office/drawing/2014/main" id="{CDEA51A7-A25F-4FD7-B289-11602245D7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73" name="Line 348">
                  <a:extLst>
                    <a:ext uri="{FF2B5EF4-FFF2-40B4-BE49-F238E27FC236}">
                      <a16:creationId xmlns:a16="http://schemas.microsoft.com/office/drawing/2014/main" id="{13D5718D-4163-4381-BC3A-A043C1C1FE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74" name="Line 349">
                  <a:extLst>
                    <a:ext uri="{FF2B5EF4-FFF2-40B4-BE49-F238E27FC236}">
                      <a16:creationId xmlns:a16="http://schemas.microsoft.com/office/drawing/2014/main" id="{4CB87081-C6D6-4EBC-B552-8D3E35E16F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75" name="Line 350">
                  <a:extLst>
                    <a:ext uri="{FF2B5EF4-FFF2-40B4-BE49-F238E27FC236}">
                      <a16:creationId xmlns:a16="http://schemas.microsoft.com/office/drawing/2014/main" id="{607AA018-43D5-45B6-9B37-DB0A84764E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36" name="Group 351">
                <a:extLst>
                  <a:ext uri="{FF2B5EF4-FFF2-40B4-BE49-F238E27FC236}">
                    <a16:creationId xmlns:a16="http://schemas.microsoft.com/office/drawing/2014/main" id="{C7DE2E87-DA13-40C5-8FB5-BA961266E5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3310"/>
                <a:ext cx="260" cy="102"/>
                <a:chOff x="3024" y="672"/>
                <a:chExt cx="480" cy="192"/>
              </a:xfrm>
            </p:grpSpPr>
            <p:sp>
              <p:nvSpPr>
                <p:cNvPr id="264" name="Line 352">
                  <a:extLst>
                    <a:ext uri="{FF2B5EF4-FFF2-40B4-BE49-F238E27FC236}">
                      <a16:creationId xmlns:a16="http://schemas.microsoft.com/office/drawing/2014/main" id="{FF85058D-9508-429E-A226-47FD99F1A2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65" name="Line 353">
                  <a:extLst>
                    <a:ext uri="{FF2B5EF4-FFF2-40B4-BE49-F238E27FC236}">
                      <a16:creationId xmlns:a16="http://schemas.microsoft.com/office/drawing/2014/main" id="{293E09C1-9FFD-4702-8739-DDC7B7E2FA0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66" name="Line 354">
                  <a:extLst>
                    <a:ext uri="{FF2B5EF4-FFF2-40B4-BE49-F238E27FC236}">
                      <a16:creationId xmlns:a16="http://schemas.microsoft.com/office/drawing/2014/main" id="{04D15F57-A863-43AC-99CC-3EDD5FEE77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67" name="Line 355">
                  <a:extLst>
                    <a:ext uri="{FF2B5EF4-FFF2-40B4-BE49-F238E27FC236}">
                      <a16:creationId xmlns:a16="http://schemas.microsoft.com/office/drawing/2014/main" id="{93F9578C-958F-4182-8951-2AACF0EA365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68" name="Line 356">
                  <a:extLst>
                    <a:ext uri="{FF2B5EF4-FFF2-40B4-BE49-F238E27FC236}">
                      <a16:creationId xmlns:a16="http://schemas.microsoft.com/office/drawing/2014/main" id="{344D0B08-43EE-44F8-9604-392F6774B80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69" name="Line 357">
                  <a:extLst>
                    <a:ext uri="{FF2B5EF4-FFF2-40B4-BE49-F238E27FC236}">
                      <a16:creationId xmlns:a16="http://schemas.microsoft.com/office/drawing/2014/main" id="{1B9CE7F8-A667-4D6C-B672-665A7CBE7F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37" name="Group 358">
                <a:extLst>
                  <a:ext uri="{FF2B5EF4-FFF2-40B4-BE49-F238E27FC236}">
                    <a16:creationId xmlns:a16="http://schemas.microsoft.com/office/drawing/2014/main" id="{79EEC2DE-A20B-4C3B-BEC0-291AFFD3D0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3438"/>
                <a:ext cx="260" cy="104"/>
                <a:chOff x="3024" y="672"/>
                <a:chExt cx="480" cy="192"/>
              </a:xfrm>
            </p:grpSpPr>
            <p:sp>
              <p:nvSpPr>
                <p:cNvPr id="258" name="Line 359">
                  <a:extLst>
                    <a:ext uri="{FF2B5EF4-FFF2-40B4-BE49-F238E27FC236}">
                      <a16:creationId xmlns:a16="http://schemas.microsoft.com/office/drawing/2014/main" id="{8363F2D1-2889-4F10-BCFA-85D47BAF27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59" name="Line 360">
                  <a:extLst>
                    <a:ext uri="{FF2B5EF4-FFF2-40B4-BE49-F238E27FC236}">
                      <a16:creationId xmlns:a16="http://schemas.microsoft.com/office/drawing/2014/main" id="{E811018A-082C-4EE2-A994-59418CA7FF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60" name="Line 361">
                  <a:extLst>
                    <a:ext uri="{FF2B5EF4-FFF2-40B4-BE49-F238E27FC236}">
                      <a16:creationId xmlns:a16="http://schemas.microsoft.com/office/drawing/2014/main" id="{F1BDA832-A7AC-48C2-A3A3-541347AFC8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61" name="Line 362">
                  <a:extLst>
                    <a:ext uri="{FF2B5EF4-FFF2-40B4-BE49-F238E27FC236}">
                      <a16:creationId xmlns:a16="http://schemas.microsoft.com/office/drawing/2014/main" id="{0A1E0BFB-5381-4B9C-80AB-6C19478B74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62" name="Line 363">
                  <a:extLst>
                    <a:ext uri="{FF2B5EF4-FFF2-40B4-BE49-F238E27FC236}">
                      <a16:creationId xmlns:a16="http://schemas.microsoft.com/office/drawing/2014/main" id="{E299AFB4-D4AD-4E13-B8B4-260E408DCC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63" name="Line 364">
                  <a:extLst>
                    <a:ext uri="{FF2B5EF4-FFF2-40B4-BE49-F238E27FC236}">
                      <a16:creationId xmlns:a16="http://schemas.microsoft.com/office/drawing/2014/main" id="{FDBAA458-E065-4EA4-8060-1690CD18BB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38" name="Group 365">
                <a:extLst>
                  <a:ext uri="{FF2B5EF4-FFF2-40B4-BE49-F238E27FC236}">
                    <a16:creationId xmlns:a16="http://schemas.microsoft.com/office/drawing/2014/main" id="{C16BF21F-3617-4CE2-8141-7F5087CBE30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3568"/>
                <a:ext cx="260" cy="103"/>
                <a:chOff x="3024" y="672"/>
                <a:chExt cx="480" cy="192"/>
              </a:xfrm>
            </p:grpSpPr>
            <p:sp>
              <p:nvSpPr>
                <p:cNvPr id="252" name="Line 366">
                  <a:extLst>
                    <a:ext uri="{FF2B5EF4-FFF2-40B4-BE49-F238E27FC236}">
                      <a16:creationId xmlns:a16="http://schemas.microsoft.com/office/drawing/2014/main" id="{9EA9E55C-DC3F-4B4B-9E73-9B4E5FEDBA4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53" name="Line 367">
                  <a:extLst>
                    <a:ext uri="{FF2B5EF4-FFF2-40B4-BE49-F238E27FC236}">
                      <a16:creationId xmlns:a16="http://schemas.microsoft.com/office/drawing/2014/main" id="{DC36FBE6-6ED0-4777-8EE0-BF1338B0D8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54" name="Line 368">
                  <a:extLst>
                    <a:ext uri="{FF2B5EF4-FFF2-40B4-BE49-F238E27FC236}">
                      <a16:creationId xmlns:a16="http://schemas.microsoft.com/office/drawing/2014/main" id="{D4D6C933-5F5D-4489-BFD6-7A6B63FFE6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55" name="Line 369">
                  <a:extLst>
                    <a:ext uri="{FF2B5EF4-FFF2-40B4-BE49-F238E27FC236}">
                      <a16:creationId xmlns:a16="http://schemas.microsoft.com/office/drawing/2014/main" id="{73E37428-98B7-40B9-A93D-E26284967C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56" name="Line 370">
                  <a:extLst>
                    <a:ext uri="{FF2B5EF4-FFF2-40B4-BE49-F238E27FC236}">
                      <a16:creationId xmlns:a16="http://schemas.microsoft.com/office/drawing/2014/main" id="{B4F529B8-04CC-4A9E-B299-D8FF528358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57" name="Line 371">
                  <a:extLst>
                    <a:ext uri="{FF2B5EF4-FFF2-40B4-BE49-F238E27FC236}">
                      <a16:creationId xmlns:a16="http://schemas.microsoft.com/office/drawing/2014/main" id="{7E90D185-1B71-4005-AA84-B2D6D49DA3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39" name="Group 372">
                <a:extLst>
                  <a:ext uri="{FF2B5EF4-FFF2-40B4-BE49-F238E27FC236}">
                    <a16:creationId xmlns:a16="http://schemas.microsoft.com/office/drawing/2014/main" id="{9BB5FE98-2F2F-4691-95EB-9695D2B479C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3690"/>
                <a:ext cx="260" cy="104"/>
                <a:chOff x="3024" y="672"/>
                <a:chExt cx="480" cy="192"/>
              </a:xfrm>
            </p:grpSpPr>
            <p:sp>
              <p:nvSpPr>
                <p:cNvPr id="246" name="Line 373">
                  <a:extLst>
                    <a:ext uri="{FF2B5EF4-FFF2-40B4-BE49-F238E27FC236}">
                      <a16:creationId xmlns:a16="http://schemas.microsoft.com/office/drawing/2014/main" id="{AC88AAE6-3354-48F1-8F75-61E9B43AA2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47" name="Line 374">
                  <a:extLst>
                    <a:ext uri="{FF2B5EF4-FFF2-40B4-BE49-F238E27FC236}">
                      <a16:creationId xmlns:a16="http://schemas.microsoft.com/office/drawing/2014/main" id="{03E17BE1-030C-4107-9417-DB67A860F4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48" name="Line 375">
                  <a:extLst>
                    <a:ext uri="{FF2B5EF4-FFF2-40B4-BE49-F238E27FC236}">
                      <a16:creationId xmlns:a16="http://schemas.microsoft.com/office/drawing/2014/main" id="{08E39B7D-BF6D-4DF7-A9BA-FB81FA2A0A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49" name="Line 376">
                  <a:extLst>
                    <a:ext uri="{FF2B5EF4-FFF2-40B4-BE49-F238E27FC236}">
                      <a16:creationId xmlns:a16="http://schemas.microsoft.com/office/drawing/2014/main" id="{C1AF03A5-27E2-42CC-A6FF-7FBD4E3D14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50" name="Line 377">
                  <a:extLst>
                    <a:ext uri="{FF2B5EF4-FFF2-40B4-BE49-F238E27FC236}">
                      <a16:creationId xmlns:a16="http://schemas.microsoft.com/office/drawing/2014/main" id="{8571CD6F-6543-40DB-9184-82C8060F13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51" name="Line 378">
                  <a:extLst>
                    <a:ext uri="{FF2B5EF4-FFF2-40B4-BE49-F238E27FC236}">
                      <a16:creationId xmlns:a16="http://schemas.microsoft.com/office/drawing/2014/main" id="{0020C0D1-3D0F-4EA1-8CD8-AF60346663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0" name="Group 379">
                <a:extLst>
                  <a:ext uri="{FF2B5EF4-FFF2-40B4-BE49-F238E27FC236}">
                    <a16:creationId xmlns:a16="http://schemas.microsoft.com/office/drawing/2014/main" id="{7D5EB840-F1C2-4FC1-A366-467EF1752F9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3811"/>
                <a:ext cx="260" cy="103"/>
                <a:chOff x="3024" y="672"/>
                <a:chExt cx="480" cy="192"/>
              </a:xfrm>
            </p:grpSpPr>
            <p:sp>
              <p:nvSpPr>
                <p:cNvPr id="240" name="Line 380">
                  <a:extLst>
                    <a:ext uri="{FF2B5EF4-FFF2-40B4-BE49-F238E27FC236}">
                      <a16:creationId xmlns:a16="http://schemas.microsoft.com/office/drawing/2014/main" id="{32FF4947-D9DA-44E7-A8A8-DE5AC562E6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41" name="Line 381">
                  <a:extLst>
                    <a:ext uri="{FF2B5EF4-FFF2-40B4-BE49-F238E27FC236}">
                      <a16:creationId xmlns:a16="http://schemas.microsoft.com/office/drawing/2014/main" id="{A40A370F-C5A3-48B6-85C5-B1E0F65065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42" name="Line 382">
                  <a:extLst>
                    <a:ext uri="{FF2B5EF4-FFF2-40B4-BE49-F238E27FC236}">
                      <a16:creationId xmlns:a16="http://schemas.microsoft.com/office/drawing/2014/main" id="{DB25B655-45D3-49AF-9458-77205AF117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43" name="Line 383">
                  <a:extLst>
                    <a:ext uri="{FF2B5EF4-FFF2-40B4-BE49-F238E27FC236}">
                      <a16:creationId xmlns:a16="http://schemas.microsoft.com/office/drawing/2014/main" id="{E1E8D37F-CC61-4F55-8EE9-DF9670C9CE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44" name="Line 384">
                  <a:extLst>
                    <a:ext uri="{FF2B5EF4-FFF2-40B4-BE49-F238E27FC236}">
                      <a16:creationId xmlns:a16="http://schemas.microsoft.com/office/drawing/2014/main" id="{43FDA634-4AA0-4B59-BA99-019DFFD839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45" name="Line 385">
                  <a:extLst>
                    <a:ext uri="{FF2B5EF4-FFF2-40B4-BE49-F238E27FC236}">
                      <a16:creationId xmlns:a16="http://schemas.microsoft.com/office/drawing/2014/main" id="{7A9FE3A6-2B1D-41C3-B412-93FAD2D8A3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1" name="Group 386">
                <a:extLst>
                  <a:ext uri="{FF2B5EF4-FFF2-40B4-BE49-F238E27FC236}">
                    <a16:creationId xmlns:a16="http://schemas.microsoft.com/office/drawing/2014/main" id="{6028D41F-C464-4661-B16F-17E801CD8A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3936"/>
                <a:ext cx="260" cy="104"/>
                <a:chOff x="3024" y="672"/>
                <a:chExt cx="480" cy="192"/>
              </a:xfrm>
            </p:grpSpPr>
            <p:sp>
              <p:nvSpPr>
                <p:cNvPr id="234" name="Line 387">
                  <a:extLst>
                    <a:ext uri="{FF2B5EF4-FFF2-40B4-BE49-F238E27FC236}">
                      <a16:creationId xmlns:a16="http://schemas.microsoft.com/office/drawing/2014/main" id="{F4AE1ACD-9839-44EA-AB95-4D71536F22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35" name="Line 388">
                  <a:extLst>
                    <a:ext uri="{FF2B5EF4-FFF2-40B4-BE49-F238E27FC236}">
                      <a16:creationId xmlns:a16="http://schemas.microsoft.com/office/drawing/2014/main" id="{8C4BB28C-EFF4-4739-B5A9-D5B68D0CA5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36" name="Line 389">
                  <a:extLst>
                    <a:ext uri="{FF2B5EF4-FFF2-40B4-BE49-F238E27FC236}">
                      <a16:creationId xmlns:a16="http://schemas.microsoft.com/office/drawing/2014/main" id="{34679FA4-2F2A-4E95-B787-A29158443D5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37" name="Line 390">
                  <a:extLst>
                    <a:ext uri="{FF2B5EF4-FFF2-40B4-BE49-F238E27FC236}">
                      <a16:creationId xmlns:a16="http://schemas.microsoft.com/office/drawing/2014/main" id="{64E8986F-0C8F-420B-A00B-36329E906E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38" name="Line 391">
                  <a:extLst>
                    <a:ext uri="{FF2B5EF4-FFF2-40B4-BE49-F238E27FC236}">
                      <a16:creationId xmlns:a16="http://schemas.microsoft.com/office/drawing/2014/main" id="{254F2BD7-D45D-4FCE-A5A4-A78D4D1DFE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39" name="Line 392">
                  <a:extLst>
                    <a:ext uri="{FF2B5EF4-FFF2-40B4-BE49-F238E27FC236}">
                      <a16:creationId xmlns:a16="http://schemas.microsoft.com/office/drawing/2014/main" id="{34716B4A-176A-4F70-B601-13112D42A8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2" name="Group 393">
                <a:extLst>
                  <a:ext uri="{FF2B5EF4-FFF2-40B4-BE49-F238E27FC236}">
                    <a16:creationId xmlns:a16="http://schemas.microsoft.com/office/drawing/2014/main" id="{BB9B9A29-6ED1-4C66-B7FB-337284A4110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4060"/>
                <a:ext cx="260" cy="103"/>
                <a:chOff x="3024" y="672"/>
                <a:chExt cx="480" cy="192"/>
              </a:xfrm>
            </p:grpSpPr>
            <p:sp>
              <p:nvSpPr>
                <p:cNvPr id="228" name="Line 394">
                  <a:extLst>
                    <a:ext uri="{FF2B5EF4-FFF2-40B4-BE49-F238E27FC236}">
                      <a16:creationId xmlns:a16="http://schemas.microsoft.com/office/drawing/2014/main" id="{633B1D23-5989-4D15-A496-1E6439C617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29" name="Line 395">
                  <a:extLst>
                    <a:ext uri="{FF2B5EF4-FFF2-40B4-BE49-F238E27FC236}">
                      <a16:creationId xmlns:a16="http://schemas.microsoft.com/office/drawing/2014/main" id="{50F54FE1-B8C8-4F49-8F66-FF55D1AC40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30" name="Line 396">
                  <a:extLst>
                    <a:ext uri="{FF2B5EF4-FFF2-40B4-BE49-F238E27FC236}">
                      <a16:creationId xmlns:a16="http://schemas.microsoft.com/office/drawing/2014/main" id="{465C453F-198D-4A83-B047-F61D48354B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31" name="Line 397">
                  <a:extLst>
                    <a:ext uri="{FF2B5EF4-FFF2-40B4-BE49-F238E27FC236}">
                      <a16:creationId xmlns:a16="http://schemas.microsoft.com/office/drawing/2014/main" id="{8D9F3A63-8F7B-4207-B26E-3C3BD46527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32" name="Line 398">
                  <a:extLst>
                    <a:ext uri="{FF2B5EF4-FFF2-40B4-BE49-F238E27FC236}">
                      <a16:creationId xmlns:a16="http://schemas.microsoft.com/office/drawing/2014/main" id="{F70454CB-0048-4BF6-B784-CFB8F32F7D1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33" name="Line 399">
                  <a:extLst>
                    <a:ext uri="{FF2B5EF4-FFF2-40B4-BE49-F238E27FC236}">
                      <a16:creationId xmlns:a16="http://schemas.microsoft.com/office/drawing/2014/main" id="{CBF56033-C6FC-4A0E-A66F-70B5C756BB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3" name="Group 400">
                <a:extLst>
                  <a:ext uri="{FF2B5EF4-FFF2-40B4-BE49-F238E27FC236}">
                    <a16:creationId xmlns:a16="http://schemas.microsoft.com/office/drawing/2014/main" id="{3AE62D3D-CBEB-4EDA-B335-CBF3233B36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4188"/>
                <a:ext cx="260" cy="104"/>
                <a:chOff x="3024" y="672"/>
                <a:chExt cx="480" cy="192"/>
              </a:xfrm>
            </p:grpSpPr>
            <p:sp>
              <p:nvSpPr>
                <p:cNvPr id="222" name="Line 401">
                  <a:extLst>
                    <a:ext uri="{FF2B5EF4-FFF2-40B4-BE49-F238E27FC236}">
                      <a16:creationId xmlns:a16="http://schemas.microsoft.com/office/drawing/2014/main" id="{66450A00-BA81-46FE-ADFA-E6906E1B0F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23" name="Line 402">
                  <a:extLst>
                    <a:ext uri="{FF2B5EF4-FFF2-40B4-BE49-F238E27FC236}">
                      <a16:creationId xmlns:a16="http://schemas.microsoft.com/office/drawing/2014/main" id="{FBFFE148-837C-4CF4-A709-1F405BA466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24" name="Line 403">
                  <a:extLst>
                    <a:ext uri="{FF2B5EF4-FFF2-40B4-BE49-F238E27FC236}">
                      <a16:creationId xmlns:a16="http://schemas.microsoft.com/office/drawing/2014/main" id="{85FBD33F-8F20-459E-9305-581FE99029A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25" name="Line 404">
                  <a:extLst>
                    <a:ext uri="{FF2B5EF4-FFF2-40B4-BE49-F238E27FC236}">
                      <a16:creationId xmlns:a16="http://schemas.microsoft.com/office/drawing/2014/main" id="{33D49335-5837-412E-9EF5-84554D9E5A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26" name="Line 405">
                  <a:extLst>
                    <a:ext uri="{FF2B5EF4-FFF2-40B4-BE49-F238E27FC236}">
                      <a16:creationId xmlns:a16="http://schemas.microsoft.com/office/drawing/2014/main" id="{380C92EF-3E36-4849-A2C6-3998EEB526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27" name="Line 406">
                  <a:extLst>
                    <a:ext uri="{FF2B5EF4-FFF2-40B4-BE49-F238E27FC236}">
                      <a16:creationId xmlns:a16="http://schemas.microsoft.com/office/drawing/2014/main" id="{09C0F3DB-FEA4-47A8-B921-147846155B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4" name="Group 407">
                <a:extLst>
                  <a:ext uri="{FF2B5EF4-FFF2-40B4-BE49-F238E27FC236}">
                    <a16:creationId xmlns:a16="http://schemas.microsoft.com/office/drawing/2014/main" id="{D359028E-418A-4C4C-9F91-A243A31F62E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4318"/>
                <a:ext cx="260" cy="103"/>
                <a:chOff x="3024" y="672"/>
                <a:chExt cx="480" cy="192"/>
              </a:xfrm>
            </p:grpSpPr>
            <p:sp>
              <p:nvSpPr>
                <p:cNvPr id="216" name="Line 408">
                  <a:extLst>
                    <a:ext uri="{FF2B5EF4-FFF2-40B4-BE49-F238E27FC236}">
                      <a16:creationId xmlns:a16="http://schemas.microsoft.com/office/drawing/2014/main" id="{C44BE064-2A53-40C6-AE71-9F42A9FCF6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17" name="Line 409">
                  <a:extLst>
                    <a:ext uri="{FF2B5EF4-FFF2-40B4-BE49-F238E27FC236}">
                      <a16:creationId xmlns:a16="http://schemas.microsoft.com/office/drawing/2014/main" id="{1E02615E-DF71-41E9-AD3A-1AAC1674C6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18" name="Line 410">
                  <a:extLst>
                    <a:ext uri="{FF2B5EF4-FFF2-40B4-BE49-F238E27FC236}">
                      <a16:creationId xmlns:a16="http://schemas.microsoft.com/office/drawing/2014/main" id="{0F3136E1-1D68-4CB8-B618-3FC35F2707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19" name="Line 411">
                  <a:extLst>
                    <a:ext uri="{FF2B5EF4-FFF2-40B4-BE49-F238E27FC236}">
                      <a16:creationId xmlns:a16="http://schemas.microsoft.com/office/drawing/2014/main" id="{E5C87C1B-D17E-4700-B1F2-56AD4EF4EA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20" name="Line 412">
                  <a:extLst>
                    <a:ext uri="{FF2B5EF4-FFF2-40B4-BE49-F238E27FC236}">
                      <a16:creationId xmlns:a16="http://schemas.microsoft.com/office/drawing/2014/main" id="{44CA9C4E-ABDB-47BD-95DD-EA6A76AD64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21" name="Line 413">
                  <a:extLst>
                    <a:ext uri="{FF2B5EF4-FFF2-40B4-BE49-F238E27FC236}">
                      <a16:creationId xmlns:a16="http://schemas.microsoft.com/office/drawing/2014/main" id="{D223DE22-5C35-47E5-A0D8-FBE5BF0CD5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5" name="Group 414">
                <a:extLst>
                  <a:ext uri="{FF2B5EF4-FFF2-40B4-BE49-F238E27FC236}">
                    <a16:creationId xmlns:a16="http://schemas.microsoft.com/office/drawing/2014/main" id="{8AA5F1D3-7A36-4AA7-8BE9-2D10F0F630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4444"/>
                <a:ext cx="260" cy="104"/>
                <a:chOff x="3024" y="672"/>
                <a:chExt cx="480" cy="192"/>
              </a:xfrm>
            </p:grpSpPr>
            <p:sp>
              <p:nvSpPr>
                <p:cNvPr id="210" name="Line 415">
                  <a:extLst>
                    <a:ext uri="{FF2B5EF4-FFF2-40B4-BE49-F238E27FC236}">
                      <a16:creationId xmlns:a16="http://schemas.microsoft.com/office/drawing/2014/main" id="{3AD9AB42-74EE-4A79-A875-21299631DF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11" name="Line 416">
                  <a:extLst>
                    <a:ext uri="{FF2B5EF4-FFF2-40B4-BE49-F238E27FC236}">
                      <a16:creationId xmlns:a16="http://schemas.microsoft.com/office/drawing/2014/main" id="{965AB183-28BD-48EA-9252-DCF1BFF72E0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12" name="Line 417">
                  <a:extLst>
                    <a:ext uri="{FF2B5EF4-FFF2-40B4-BE49-F238E27FC236}">
                      <a16:creationId xmlns:a16="http://schemas.microsoft.com/office/drawing/2014/main" id="{4AEA1D64-3710-47A2-BCC5-BBFF4ADC48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13" name="Line 418">
                  <a:extLst>
                    <a:ext uri="{FF2B5EF4-FFF2-40B4-BE49-F238E27FC236}">
                      <a16:creationId xmlns:a16="http://schemas.microsoft.com/office/drawing/2014/main" id="{FD5CE02D-E731-43AD-B5DA-51B63053C5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14" name="Line 419">
                  <a:extLst>
                    <a:ext uri="{FF2B5EF4-FFF2-40B4-BE49-F238E27FC236}">
                      <a16:creationId xmlns:a16="http://schemas.microsoft.com/office/drawing/2014/main" id="{093DF124-9808-49C2-B57F-B2F7F7647D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15" name="Line 420">
                  <a:extLst>
                    <a:ext uri="{FF2B5EF4-FFF2-40B4-BE49-F238E27FC236}">
                      <a16:creationId xmlns:a16="http://schemas.microsoft.com/office/drawing/2014/main" id="{633B94F1-07FC-4EC5-AD19-88B27198EE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6" name="Group 421">
                <a:extLst>
                  <a:ext uri="{FF2B5EF4-FFF2-40B4-BE49-F238E27FC236}">
                    <a16:creationId xmlns:a16="http://schemas.microsoft.com/office/drawing/2014/main" id="{7A167010-DB84-47CA-BF87-CDBA853D91C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4570"/>
                <a:ext cx="260" cy="104"/>
                <a:chOff x="3024" y="672"/>
                <a:chExt cx="480" cy="192"/>
              </a:xfrm>
            </p:grpSpPr>
            <p:sp>
              <p:nvSpPr>
                <p:cNvPr id="204" name="Line 422">
                  <a:extLst>
                    <a:ext uri="{FF2B5EF4-FFF2-40B4-BE49-F238E27FC236}">
                      <a16:creationId xmlns:a16="http://schemas.microsoft.com/office/drawing/2014/main" id="{E523264D-4251-4044-BAF6-9482222C52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05" name="Line 423">
                  <a:extLst>
                    <a:ext uri="{FF2B5EF4-FFF2-40B4-BE49-F238E27FC236}">
                      <a16:creationId xmlns:a16="http://schemas.microsoft.com/office/drawing/2014/main" id="{A5CC2C2C-B383-4FA3-BF92-715C0B0518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06" name="Line 424">
                  <a:extLst>
                    <a:ext uri="{FF2B5EF4-FFF2-40B4-BE49-F238E27FC236}">
                      <a16:creationId xmlns:a16="http://schemas.microsoft.com/office/drawing/2014/main" id="{C687BC48-FA35-4D89-814A-AD7F295433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07" name="Line 425">
                  <a:extLst>
                    <a:ext uri="{FF2B5EF4-FFF2-40B4-BE49-F238E27FC236}">
                      <a16:creationId xmlns:a16="http://schemas.microsoft.com/office/drawing/2014/main" id="{3A099E53-EC13-4C68-87F4-3CE88EAA7D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08" name="Line 426">
                  <a:extLst>
                    <a:ext uri="{FF2B5EF4-FFF2-40B4-BE49-F238E27FC236}">
                      <a16:creationId xmlns:a16="http://schemas.microsoft.com/office/drawing/2014/main" id="{99043E3D-41D7-4ADB-981E-B1EEDED7F2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09" name="Line 427">
                  <a:extLst>
                    <a:ext uri="{FF2B5EF4-FFF2-40B4-BE49-F238E27FC236}">
                      <a16:creationId xmlns:a16="http://schemas.microsoft.com/office/drawing/2014/main" id="{EA4EE8A5-5870-4687-B577-51A30EED86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7" name="Group 428">
                <a:extLst>
                  <a:ext uri="{FF2B5EF4-FFF2-40B4-BE49-F238E27FC236}">
                    <a16:creationId xmlns:a16="http://schemas.microsoft.com/office/drawing/2014/main" id="{A98DE2A1-3750-4C4A-B31F-26A5E7E179B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4700"/>
                <a:ext cx="260" cy="103"/>
                <a:chOff x="3024" y="672"/>
                <a:chExt cx="480" cy="192"/>
              </a:xfrm>
            </p:grpSpPr>
            <p:sp>
              <p:nvSpPr>
                <p:cNvPr id="198" name="Line 429">
                  <a:extLst>
                    <a:ext uri="{FF2B5EF4-FFF2-40B4-BE49-F238E27FC236}">
                      <a16:creationId xmlns:a16="http://schemas.microsoft.com/office/drawing/2014/main" id="{C220B8D9-A94D-4CAC-B426-B5D5ECA75D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99" name="Line 430">
                  <a:extLst>
                    <a:ext uri="{FF2B5EF4-FFF2-40B4-BE49-F238E27FC236}">
                      <a16:creationId xmlns:a16="http://schemas.microsoft.com/office/drawing/2014/main" id="{C881BBD7-4187-45E0-B426-00FF224D61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00" name="Line 431">
                  <a:extLst>
                    <a:ext uri="{FF2B5EF4-FFF2-40B4-BE49-F238E27FC236}">
                      <a16:creationId xmlns:a16="http://schemas.microsoft.com/office/drawing/2014/main" id="{C136D13F-836B-47F9-9FFF-F81F3A6C06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01" name="Line 432">
                  <a:extLst>
                    <a:ext uri="{FF2B5EF4-FFF2-40B4-BE49-F238E27FC236}">
                      <a16:creationId xmlns:a16="http://schemas.microsoft.com/office/drawing/2014/main" id="{1A78D669-98AF-4F7B-A5D3-9395CD60E6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02" name="Line 433">
                  <a:extLst>
                    <a:ext uri="{FF2B5EF4-FFF2-40B4-BE49-F238E27FC236}">
                      <a16:creationId xmlns:a16="http://schemas.microsoft.com/office/drawing/2014/main" id="{4DC2806C-B56C-4E9B-BCA3-B9C5C72B3D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203" name="Line 434">
                  <a:extLst>
                    <a:ext uri="{FF2B5EF4-FFF2-40B4-BE49-F238E27FC236}">
                      <a16:creationId xmlns:a16="http://schemas.microsoft.com/office/drawing/2014/main" id="{7A0DC252-A7C7-47EB-82B3-73C9FFE864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8" name="Group 435">
                <a:extLst>
                  <a:ext uri="{FF2B5EF4-FFF2-40B4-BE49-F238E27FC236}">
                    <a16:creationId xmlns:a16="http://schemas.microsoft.com/office/drawing/2014/main" id="{237031AF-EB86-48CB-91F9-B6A47B10048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4829"/>
                <a:ext cx="260" cy="104"/>
                <a:chOff x="3024" y="672"/>
                <a:chExt cx="480" cy="192"/>
              </a:xfrm>
            </p:grpSpPr>
            <p:sp>
              <p:nvSpPr>
                <p:cNvPr id="192" name="Line 436">
                  <a:extLst>
                    <a:ext uri="{FF2B5EF4-FFF2-40B4-BE49-F238E27FC236}">
                      <a16:creationId xmlns:a16="http://schemas.microsoft.com/office/drawing/2014/main" id="{DA86C062-50CE-4A80-A317-AA8894B16A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93" name="Line 437">
                  <a:extLst>
                    <a:ext uri="{FF2B5EF4-FFF2-40B4-BE49-F238E27FC236}">
                      <a16:creationId xmlns:a16="http://schemas.microsoft.com/office/drawing/2014/main" id="{44663D51-B899-4C68-8707-F869E371A35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94" name="Line 438">
                  <a:extLst>
                    <a:ext uri="{FF2B5EF4-FFF2-40B4-BE49-F238E27FC236}">
                      <a16:creationId xmlns:a16="http://schemas.microsoft.com/office/drawing/2014/main" id="{D8EA3220-D220-4169-A244-F6349BB31A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95" name="Line 439">
                  <a:extLst>
                    <a:ext uri="{FF2B5EF4-FFF2-40B4-BE49-F238E27FC236}">
                      <a16:creationId xmlns:a16="http://schemas.microsoft.com/office/drawing/2014/main" id="{9FC7ABE6-E8D7-4446-896F-DF5847E6407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96" name="Line 440">
                  <a:extLst>
                    <a:ext uri="{FF2B5EF4-FFF2-40B4-BE49-F238E27FC236}">
                      <a16:creationId xmlns:a16="http://schemas.microsoft.com/office/drawing/2014/main" id="{9B32CD95-37EF-4C72-A611-BAD91BF024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97" name="Line 441">
                  <a:extLst>
                    <a:ext uri="{FF2B5EF4-FFF2-40B4-BE49-F238E27FC236}">
                      <a16:creationId xmlns:a16="http://schemas.microsoft.com/office/drawing/2014/main" id="{6379A917-F385-4675-9018-1D9AA083DD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49" name="Group 442">
                <a:extLst>
                  <a:ext uri="{FF2B5EF4-FFF2-40B4-BE49-F238E27FC236}">
                    <a16:creationId xmlns:a16="http://schemas.microsoft.com/office/drawing/2014/main" id="{26623457-B47B-49F3-B6E0-1BF036555B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282" y="4955"/>
                <a:ext cx="260" cy="103"/>
                <a:chOff x="3024" y="672"/>
                <a:chExt cx="480" cy="192"/>
              </a:xfrm>
            </p:grpSpPr>
            <p:sp>
              <p:nvSpPr>
                <p:cNvPr id="186" name="Line 443">
                  <a:extLst>
                    <a:ext uri="{FF2B5EF4-FFF2-40B4-BE49-F238E27FC236}">
                      <a16:creationId xmlns:a16="http://schemas.microsoft.com/office/drawing/2014/main" id="{7B676842-6116-4E5A-BCF8-229DA56BA4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87" name="Line 444">
                  <a:extLst>
                    <a:ext uri="{FF2B5EF4-FFF2-40B4-BE49-F238E27FC236}">
                      <a16:creationId xmlns:a16="http://schemas.microsoft.com/office/drawing/2014/main" id="{6C01A700-A19C-4661-967E-0D5B3207B7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88" name="Line 445">
                  <a:extLst>
                    <a:ext uri="{FF2B5EF4-FFF2-40B4-BE49-F238E27FC236}">
                      <a16:creationId xmlns:a16="http://schemas.microsoft.com/office/drawing/2014/main" id="{812E05AB-CED5-4545-8774-41DD868A81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89" name="Line 446">
                  <a:extLst>
                    <a:ext uri="{FF2B5EF4-FFF2-40B4-BE49-F238E27FC236}">
                      <a16:creationId xmlns:a16="http://schemas.microsoft.com/office/drawing/2014/main" id="{CE4E48FC-C94F-4B65-A33C-BD26207319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90" name="Line 447">
                  <a:extLst>
                    <a:ext uri="{FF2B5EF4-FFF2-40B4-BE49-F238E27FC236}">
                      <a16:creationId xmlns:a16="http://schemas.microsoft.com/office/drawing/2014/main" id="{1E6E71AC-CB98-4C59-A441-BBD105748A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91" name="Line 448">
                  <a:extLst>
                    <a:ext uri="{FF2B5EF4-FFF2-40B4-BE49-F238E27FC236}">
                      <a16:creationId xmlns:a16="http://schemas.microsoft.com/office/drawing/2014/main" id="{8B79A428-4CDA-42D4-BC38-BB41915A34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50" name="Group 449">
                <a:extLst>
                  <a:ext uri="{FF2B5EF4-FFF2-40B4-BE49-F238E27FC236}">
                    <a16:creationId xmlns:a16="http://schemas.microsoft.com/office/drawing/2014/main" id="{E8B213B4-8C21-47BB-A14B-E49A82AC358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2" y="3102"/>
                <a:ext cx="258" cy="104"/>
                <a:chOff x="3024" y="672"/>
                <a:chExt cx="480" cy="192"/>
              </a:xfrm>
            </p:grpSpPr>
            <p:sp>
              <p:nvSpPr>
                <p:cNvPr id="180" name="Line 450">
                  <a:extLst>
                    <a:ext uri="{FF2B5EF4-FFF2-40B4-BE49-F238E27FC236}">
                      <a16:creationId xmlns:a16="http://schemas.microsoft.com/office/drawing/2014/main" id="{BE2A73FF-97DE-48A6-B06E-92EDA832FA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81" name="Line 451">
                  <a:extLst>
                    <a:ext uri="{FF2B5EF4-FFF2-40B4-BE49-F238E27FC236}">
                      <a16:creationId xmlns:a16="http://schemas.microsoft.com/office/drawing/2014/main" id="{C3FCF5B3-045D-4EE3-9A85-1BCE9F3696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82" name="Line 452">
                  <a:extLst>
                    <a:ext uri="{FF2B5EF4-FFF2-40B4-BE49-F238E27FC236}">
                      <a16:creationId xmlns:a16="http://schemas.microsoft.com/office/drawing/2014/main" id="{D03AAAE6-D7DD-4338-98F8-D037BE5823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83" name="Line 453">
                  <a:extLst>
                    <a:ext uri="{FF2B5EF4-FFF2-40B4-BE49-F238E27FC236}">
                      <a16:creationId xmlns:a16="http://schemas.microsoft.com/office/drawing/2014/main" id="{C8391793-A691-4E47-BDDE-FB9FCAA97B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84" name="Line 454">
                  <a:extLst>
                    <a:ext uri="{FF2B5EF4-FFF2-40B4-BE49-F238E27FC236}">
                      <a16:creationId xmlns:a16="http://schemas.microsoft.com/office/drawing/2014/main" id="{C7284BBD-8709-4DD7-84C7-9CE081F0ED0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85" name="Line 455">
                  <a:extLst>
                    <a:ext uri="{FF2B5EF4-FFF2-40B4-BE49-F238E27FC236}">
                      <a16:creationId xmlns:a16="http://schemas.microsoft.com/office/drawing/2014/main" id="{6B297157-2F73-46CA-AF1D-87F38999297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51" name="Group 456">
                <a:extLst>
                  <a:ext uri="{FF2B5EF4-FFF2-40B4-BE49-F238E27FC236}">
                    <a16:creationId xmlns:a16="http://schemas.microsoft.com/office/drawing/2014/main" id="{2A51B9D0-7904-4974-A96C-836231EFFD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2" y="3387"/>
                <a:ext cx="258" cy="104"/>
                <a:chOff x="3024" y="672"/>
                <a:chExt cx="480" cy="192"/>
              </a:xfrm>
            </p:grpSpPr>
            <p:sp>
              <p:nvSpPr>
                <p:cNvPr id="174" name="Line 457">
                  <a:extLst>
                    <a:ext uri="{FF2B5EF4-FFF2-40B4-BE49-F238E27FC236}">
                      <a16:creationId xmlns:a16="http://schemas.microsoft.com/office/drawing/2014/main" id="{030CC554-8A17-4B30-9E1B-AA996D9585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75" name="Line 458">
                  <a:extLst>
                    <a:ext uri="{FF2B5EF4-FFF2-40B4-BE49-F238E27FC236}">
                      <a16:creationId xmlns:a16="http://schemas.microsoft.com/office/drawing/2014/main" id="{23542409-410F-4AAC-AF7E-5207D11172F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76" name="Line 459">
                  <a:extLst>
                    <a:ext uri="{FF2B5EF4-FFF2-40B4-BE49-F238E27FC236}">
                      <a16:creationId xmlns:a16="http://schemas.microsoft.com/office/drawing/2014/main" id="{349671D0-A769-4E3B-BD48-407510F5D7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77" name="Line 460">
                  <a:extLst>
                    <a:ext uri="{FF2B5EF4-FFF2-40B4-BE49-F238E27FC236}">
                      <a16:creationId xmlns:a16="http://schemas.microsoft.com/office/drawing/2014/main" id="{82BC6369-9B6A-48DA-B96B-1EB5848E66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78" name="Line 461">
                  <a:extLst>
                    <a:ext uri="{FF2B5EF4-FFF2-40B4-BE49-F238E27FC236}">
                      <a16:creationId xmlns:a16="http://schemas.microsoft.com/office/drawing/2014/main" id="{964E0444-233D-4DA2-BB63-0DD90523D1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79" name="Line 462">
                  <a:extLst>
                    <a:ext uri="{FF2B5EF4-FFF2-40B4-BE49-F238E27FC236}">
                      <a16:creationId xmlns:a16="http://schemas.microsoft.com/office/drawing/2014/main" id="{7D3A8AEE-F10E-4010-93C4-625172DCF5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52" name="Group 463">
                <a:extLst>
                  <a:ext uri="{FF2B5EF4-FFF2-40B4-BE49-F238E27FC236}">
                    <a16:creationId xmlns:a16="http://schemas.microsoft.com/office/drawing/2014/main" id="{7BF59D06-9A9F-4DC0-8AC6-A4D3A8B676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2" y="3619"/>
                <a:ext cx="258" cy="104"/>
                <a:chOff x="3024" y="672"/>
                <a:chExt cx="480" cy="192"/>
              </a:xfrm>
            </p:grpSpPr>
            <p:sp>
              <p:nvSpPr>
                <p:cNvPr id="168" name="Line 464">
                  <a:extLst>
                    <a:ext uri="{FF2B5EF4-FFF2-40B4-BE49-F238E27FC236}">
                      <a16:creationId xmlns:a16="http://schemas.microsoft.com/office/drawing/2014/main" id="{A223D3EF-A364-49E3-967F-FB512E3EAB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69" name="Line 465">
                  <a:extLst>
                    <a:ext uri="{FF2B5EF4-FFF2-40B4-BE49-F238E27FC236}">
                      <a16:creationId xmlns:a16="http://schemas.microsoft.com/office/drawing/2014/main" id="{D3E4FFDC-BC5F-49B7-932F-C50DB291CE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70" name="Line 466">
                  <a:extLst>
                    <a:ext uri="{FF2B5EF4-FFF2-40B4-BE49-F238E27FC236}">
                      <a16:creationId xmlns:a16="http://schemas.microsoft.com/office/drawing/2014/main" id="{B71BE2BB-2D99-4AF7-BD4A-2528E2AC38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71" name="Line 467">
                  <a:extLst>
                    <a:ext uri="{FF2B5EF4-FFF2-40B4-BE49-F238E27FC236}">
                      <a16:creationId xmlns:a16="http://schemas.microsoft.com/office/drawing/2014/main" id="{76ED7D26-B382-48FA-82A1-D8859C7DF9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72" name="Line 468">
                  <a:extLst>
                    <a:ext uri="{FF2B5EF4-FFF2-40B4-BE49-F238E27FC236}">
                      <a16:creationId xmlns:a16="http://schemas.microsoft.com/office/drawing/2014/main" id="{73ED4041-E640-4EDB-A034-80DA7BF75C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73" name="Line 469">
                  <a:extLst>
                    <a:ext uri="{FF2B5EF4-FFF2-40B4-BE49-F238E27FC236}">
                      <a16:creationId xmlns:a16="http://schemas.microsoft.com/office/drawing/2014/main" id="{56138802-C068-4E33-99BB-424E5B06AB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53" name="Group 470">
                <a:extLst>
                  <a:ext uri="{FF2B5EF4-FFF2-40B4-BE49-F238E27FC236}">
                    <a16:creationId xmlns:a16="http://schemas.microsoft.com/office/drawing/2014/main" id="{A46B068B-9A9D-400B-9778-82D89068799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2" y="3852"/>
                <a:ext cx="258" cy="104"/>
                <a:chOff x="3024" y="672"/>
                <a:chExt cx="480" cy="192"/>
              </a:xfrm>
            </p:grpSpPr>
            <p:sp>
              <p:nvSpPr>
                <p:cNvPr id="162" name="Line 471">
                  <a:extLst>
                    <a:ext uri="{FF2B5EF4-FFF2-40B4-BE49-F238E27FC236}">
                      <a16:creationId xmlns:a16="http://schemas.microsoft.com/office/drawing/2014/main" id="{BF07896F-79E6-40BF-BFE3-19290117F9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63" name="Line 472">
                  <a:extLst>
                    <a:ext uri="{FF2B5EF4-FFF2-40B4-BE49-F238E27FC236}">
                      <a16:creationId xmlns:a16="http://schemas.microsoft.com/office/drawing/2014/main" id="{E2B642BD-90ED-4AF7-B754-D9156BB168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64" name="Line 473">
                  <a:extLst>
                    <a:ext uri="{FF2B5EF4-FFF2-40B4-BE49-F238E27FC236}">
                      <a16:creationId xmlns:a16="http://schemas.microsoft.com/office/drawing/2014/main" id="{9372A640-30FC-43DE-A3EC-9B4E589741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65" name="Line 474">
                  <a:extLst>
                    <a:ext uri="{FF2B5EF4-FFF2-40B4-BE49-F238E27FC236}">
                      <a16:creationId xmlns:a16="http://schemas.microsoft.com/office/drawing/2014/main" id="{E7972137-E5FC-4B7A-8499-945FAC80423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66" name="Line 475">
                  <a:extLst>
                    <a:ext uri="{FF2B5EF4-FFF2-40B4-BE49-F238E27FC236}">
                      <a16:creationId xmlns:a16="http://schemas.microsoft.com/office/drawing/2014/main" id="{3C743525-FC5E-4ECD-8939-F23136BC04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67" name="Line 476">
                  <a:extLst>
                    <a:ext uri="{FF2B5EF4-FFF2-40B4-BE49-F238E27FC236}">
                      <a16:creationId xmlns:a16="http://schemas.microsoft.com/office/drawing/2014/main" id="{F53C8C72-A25B-404B-9231-9B316C91F6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54" name="Group 477">
                <a:extLst>
                  <a:ext uri="{FF2B5EF4-FFF2-40B4-BE49-F238E27FC236}">
                    <a16:creationId xmlns:a16="http://schemas.microsoft.com/office/drawing/2014/main" id="{A9884BDA-EB17-4C69-A4D7-8AC0845CF8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2" y="4137"/>
                <a:ext cx="258" cy="104"/>
                <a:chOff x="3024" y="672"/>
                <a:chExt cx="480" cy="192"/>
              </a:xfrm>
            </p:grpSpPr>
            <p:sp>
              <p:nvSpPr>
                <p:cNvPr id="156" name="Line 478">
                  <a:extLst>
                    <a:ext uri="{FF2B5EF4-FFF2-40B4-BE49-F238E27FC236}">
                      <a16:creationId xmlns:a16="http://schemas.microsoft.com/office/drawing/2014/main" id="{0791DDA6-4041-4D17-97CB-FA38028773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57" name="Line 479">
                  <a:extLst>
                    <a:ext uri="{FF2B5EF4-FFF2-40B4-BE49-F238E27FC236}">
                      <a16:creationId xmlns:a16="http://schemas.microsoft.com/office/drawing/2014/main" id="{CA35AE4B-07C6-43C1-8FA0-04877AE2E1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58" name="Line 480">
                  <a:extLst>
                    <a:ext uri="{FF2B5EF4-FFF2-40B4-BE49-F238E27FC236}">
                      <a16:creationId xmlns:a16="http://schemas.microsoft.com/office/drawing/2014/main" id="{33161530-BDD5-435D-B735-785D1EC7146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59" name="Line 481">
                  <a:extLst>
                    <a:ext uri="{FF2B5EF4-FFF2-40B4-BE49-F238E27FC236}">
                      <a16:creationId xmlns:a16="http://schemas.microsoft.com/office/drawing/2014/main" id="{FA46729A-815A-48E1-9119-B01386C0E4A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60" name="Line 482">
                  <a:extLst>
                    <a:ext uri="{FF2B5EF4-FFF2-40B4-BE49-F238E27FC236}">
                      <a16:creationId xmlns:a16="http://schemas.microsoft.com/office/drawing/2014/main" id="{39274F0A-B1AD-45D2-9A65-12B1633D43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61" name="Line 483">
                  <a:extLst>
                    <a:ext uri="{FF2B5EF4-FFF2-40B4-BE49-F238E27FC236}">
                      <a16:creationId xmlns:a16="http://schemas.microsoft.com/office/drawing/2014/main" id="{38437475-7D44-4EAA-B1EF-9B524E7A27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55" name="Group 484">
                <a:extLst>
                  <a:ext uri="{FF2B5EF4-FFF2-40B4-BE49-F238E27FC236}">
                    <a16:creationId xmlns:a16="http://schemas.microsoft.com/office/drawing/2014/main" id="{3B5D8D00-4964-4305-ACCE-73BE21E4CD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2" y="4370"/>
                <a:ext cx="258" cy="104"/>
                <a:chOff x="3024" y="672"/>
                <a:chExt cx="480" cy="192"/>
              </a:xfrm>
            </p:grpSpPr>
            <p:sp>
              <p:nvSpPr>
                <p:cNvPr id="150" name="Line 485">
                  <a:extLst>
                    <a:ext uri="{FF2B5EF4-FFF2-40B4-BE49-F238E27FC236}">
                      <a16:creationId xmlns:a16="http://schemas.microsoft.com/office/drawing/2014/main" id="{CC3CBE53-16F0-4009-8380-37A16C9B21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51" name="Line 486">
                  <a:extLst>
                    <a:ext uri="{FF2B5EF4-FFF2-40B4-BE49-F238E27FC236}">
                      <a16:creationId xmlns:a16="http://schemas.microsoft.com/office/drawing/2014/main" id="{C93EEFFA-64F1-4CD3-9210-83A8FE09854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52" name="Line 487">
                  <a:extLst>
                    <a:ext uri="{FF2B5EF4-FFF2-40B4-BE49-F238E27FC236}">
                      <a16:creationId xmlns:a16="http://schemas.microsoft.com/office/drawing/2014/main" id="{094E87B1-EC76-4DE2-9473-076E69F4040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53" name="Line 488">
                  <a:extLst>
                    <a:ext uri="{FF2B5EF4-FFF2-40B4-BE49-F238E27FC236}">
                      <a16:creationId xmlns:a16="http://schemas.microsoft.com/office/drawing/2014/main" id="{C3E0363A-3152-44C8-9453-780EB65BE0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54" name="Line 489">
                  <a:extLst>
                    <a:ext uri="{FF2B5EF4-FFF2-40B4-BE49-F238E27FC236}">
                      <a16:creationId xmlns:a16="http://schemas.microsoft.com/office/drawing/2014/main" id="{30A85257-6F1C-4825-817A-214D10D699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55" name="Line 490">
                  <a:extLst>
                    <a:ext uri="{FF2B5EF4-FFF2-40B4-BE49-F238E27FC236}">
                      <a16:creationId xmlns:a16="http://schemas.microsoft.com/office/drawing/2014/main" id="{49330C81-74B4-4702-A6BC-87BF5DB8B8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56" name="Group 491">
                <a:extLst>
                  <a:ext uri="{FF2B5EF4-FFF2-40B4-BE49-F238E27FC236}">
                    <a16:creationId xmlns:a16="http://schemas.microsoft.com/office/drawing/2014/main" id="{1046C383-6B2E-4453-81BA-985951FAC5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2" y="4602"/>
                <a:ext cx="258" cy="104"/>
                <a:chOff x="3024" y="672"/>
                <a:chExt cx="480" cy="192"/>
              </a:xfrm>
            </p:grpSpPr>
            <p:sp>
              <p:nvSpPr>
                <p:cNvPr id="144" name="Line 492">
                  <a:extLst>
                    <a:ext uri="{FF2B5EF4-FFF2-40B4-BE49-F238E27FC236}">
                      <a16:creationId xmlns:a16="http://schemas.microsoft.com/office/drawing/2014/main" id="{BEBFEBBE-A03B-4079-999C-AE1EC8BD3D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45" name="Line 493">
                  <a:extLst>
                    <a:ext uri="{FF2B5EF4-FFF2-40B4-BE49-F238E27FC236}">
                      <a16:creationId xmlns:a16="http://schemas.microsoft.com/office/drawing/2014/main" id="{CAEF7DEE-4D45-43DC-AA84-B169869583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46" name="Line 494">
                  <a:extLst>
                    <a:ext uri="{FF2B5EF4-FFF2-40B4-BE49-F238E27FC236}">
                      <a16:creationId xmlns:a16="http://schemas.microsoft.com/office/drawing/2014/main" id="{6002EB85-E672-4DE3-8BF1-7B4D22E07B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47" name="Line 495">
                  <a:extLst>
                    <a:ext uri="{FF2B5EF4-FFF2-40B4-BE49-F238E27FC236}">
                      <a16:creationId xmlns:a16="http://schemas.microsoft.com/office/drawing/2014/main" id="{B2D64121-4F6F-4BC6-A1DD-C9DD70FE2DF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48" name="Line 496">
                  <a:extLst>
                    <a:ext uri="{FF2B5EF4-FFF2-40B4-BE49-F238E27FC236}">
                      <a16:creationId xmlns:a16="http://schemas.microsoft.com/office/drawing/2014/main" id="{4B1EA6B4-2599-4872-BD70-AD09FFEB54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49" name="Line 497">
                  <a:extLst>
                    <a:ext uri="{FF2B5EF4-FFF2-40B4-BE49-F238E27FC236}">
                      <a16:creationId xmlns:a16="http://schemas.microsoft.com/office/drawing/2014/main" id="{3FC10DFE-5077-48B0-BC5F-C20A83892F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57" name="Group 498">
                <a:extLst>
                  <a:ext uri="{FF2B5EF4-FFF2-40B4-BE49-F238E27FC236}">
                    <a16:creationId xmlns:a16="http://schemas.microsoft.com/office/drawing/2014/main" id="{A1002B26-7254-42E4-AC9D-F2BA37D9070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542" y="4887"/>
                <a:ext cx="258" cy="104"/>
                <a:chOff x="3024" y="672"/>
                <a:chExt cx="480" cy="192"/>
              </a:xfrm>
            </p:grpSpPr>
            <p:sp>
              <p:nvSpPr>
                <p:cNvPr id="138" name="Line 499">
                  <a:extLst>
                    <a:ext uri="{FF2B5EF4-FFF2-40B4-BE49-F238E27FC236}">
                      <a16:creationId xmlns:a16="http://schemas.microsoft.com/office/drawing/2014/main" id="{EF35DC4A-42D9-4DC4-81A4-A68DFE6782F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39" name="Line 500">
                  <a:extLst>
                    <a:ext uri="{FF2B5EF4-FFF2-40B4-BE49-F238E27FC236}">
                      <a16:creationId xmlns:a16="http://schemas.microsoft.com/office/drawing/2014/main" id="{AC232B4A-F6DF-4652-9432-E5F4676A20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40" name="Line 501">
                  <a:extLst>
                    <a:ext uri="{FF2B5EF4-FFF2-40B4-BE49-F238E27FC236}">
                      <a16:creationId xmlns:a16="http://schemas.microsoft.com/office/drawing/2014/main" id="{EE863A93-5631-49B4-B315-2C778B81FC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41" name="Line 502">
                  <a:extLst>
                    <a:ext uri="{FF2B5EF4-FFF2-40B4-BE49-F238E27FC236}">
                      <a16:creationId xmlns:a16="http://schemas.microsoft.com/office/drawing/2014/main" id="{1D56A49D-F140-4538-BB8C-F6823F184F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42" name="Line 503">
                  <a:extLst>
                    <a:ext uri="{FF2B5EF4-FFF2-40B4-BE49-F238E27FC236}">
                      <a16:creationId xmlns:a16="http://schemas.microsoft.com/office/drawing/2014/main" id="{8ABEA05B-BCEE-47C6-BD44-E3F0DAA388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43" name="Line 504">
                  <a:extLst>
                    <a:ext uri="{FF2B5EF4-FFF2-40B4-BE49-F238E27FC236}">
                      <a16:creationId xmlns:a16="http://schemas.microsoft.com/office/drawing/2014/main" id="{5A9DCFA3-4E84-4048-9CBD-0081D9C1B3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sp>
            <p:nvSpPr>
              <p:cNvPr id="58" name="Line 505">
                <a:extLst>
                  <a:ext uri="{FF2B5EF4-FFF2-40B4-BE49-F238E27FC236}">
                    <a16:creationId xmlns:a16="http://schemas.microsoft.com/office/drawing/2014/main" id="{FF6D6FD6-BE49-4279-B93A-6C80541F07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2" y="315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59" name="Line 506">
                <a:extLst>
                  <a:ext uri="{FF2B5EF4-FFF2-40B4-BE49-F238E27FC236}">
                    <a16:creationId xmlns:a16="http://schemas.microsoft.com/office/drawing/2014/main" id="{120EA846-6951-4C61-985C-4E4103C56C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2" y="3412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0" name="Line 507">
                <a:extLst>
                  <a:ext uri="{FF2B5EF4-FFF2-40B4-BE49-F238E27FC236}">
                    <a16:creationId xmlns:a16="http://schemas.microsoft.com/office/drawing/2014/main" id="{702EA616-E206-4189-9C6E-1EAF077440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2" y="3671"/>
                <a:ext cx="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1" name="Line 508">
                <a:extLst>
                  <a:ext uri="{FF2B5EF4-FFF2-40B4-BE49-F238E27FC236}">
                    <a16:creationId xmlns:a16="http://schemas.microsoft.com/office/drawing/2014/main" id="{DB9DFB44-2C20-4D45-BB8C-1FBE0535D3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2" y="3911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2" name="Line 509">
                <a:extLst>
                  <a:ext uri="{FF2B5EF4-FFF2-40B4-BE49-F238E27FC236}">
                    <a16:creationId xmlns:a16="http://schemas.microsoft.com/office/drawing/2014/main" id="{A1CBE08D-DF68-460B-994E-6EBC4118E0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2" y="4163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3" name="Line 510">
                <a:extLst>
                  <a:ext uri="{FF2B5EF4-FFF2-40B4-BE49-F238E27FC236}">
                    <a16:creationId xmlns:a16="http://schemas.microsoft.com/office/drawing/2014/main" id="{8FA245F9-DFD6-4CD6-984B-29C37A4C69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2" y="4421"/>
                <a:ext cx="0" cy="1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4" name="Line 511">
                <a:extLst>
                  <a:ext uri="{FF2B5EF4-FFF2-40B4-BE49-F238E27FC236}">
                    <a16:creationId xmlns:a16="http://schemas.microsoft.com/office/drawing/2014/main" id="{BE40B887-5161-4263-8312-E63F5ED60A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2" y="4674"/>
                <a:ext cx="0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5" name="Line 512">
                <a:extLst>
                  <a:ext uri="{FF2B5EF4-FFF2-40B4-BE49-F238E27FC236}">
                    <a16:creationId xmlns:a16="http://schemas.microsoft.com/office/drawing/2014/main" id="{4C06CA81-C23D-448C-B38D-16F72F3DBD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42" y="4930"/>
                <a:ext cx="0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6" name="Line 513">
                <a:extLst>
                  <a:ext uri="{FF2B5EF4-FFF2-40B4-BE49-F238E27FC236}">
                    <a16:creationId xmlns:a16="http://schemas.microsoft.com/office/drawing/2014/main" id="{30C43C58-575D-4248-BBF2-EB6036DBB2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0" y="32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7" name="Line 514">
                <a:extLst>
                  <a:ext uri="{FF2B5EF4-FFF2-40B4-BE49-F238E27FC236}">
                    <a16:creationId xmlns:a16="http://schemas.microsoft.com/office/drawing/2014/main" id="{D4937FBA-3D4B-4190-B304-F07BA3A518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0" y="3723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8" name="Line 515">
                <a:extLst>
                  <a:ext uri="{FF2B5EF4-FFF2-40B4-BE49-F238E27FC236}">
                    <a16:creationId xmlns:a16="http://schemas.microsoft.com/office/drawing/2014/main" id="{05930CF5-B813-45F4-94C1-586005A8F0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0" y="4241"/>
                <a:ext cx="0" cy="2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69" name="Line 516">
                <a:extLst>
                  <a:ext uri="{FF2B5EF4-FFF2-40B4-BE49-F238E27FC236}">
                    <a16:creationId xmlns:a16="http://schemas.microsoft.com/office/drawing/2014/main" id="{AF65C327-F7F1-4BEA-A740-24F62BF181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00" y="4706"/>
                <a:ext cx="0" cy="2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grpSp>
            <p:nvGrpSpPr>
              <p:cNvPr id="70" name="Group 517">
                <a:extLst>
                  <a:ext uri="{FF2B5EF4-FFF2-40B4-BE49-F238E27FC236}">
                    <a16:creationId xmlns:a16="http://schemas.microsoft.com/office/drawing/2014/main" id="{B058EF10-5BC4-471B-8D9B-C0C3AF9CB8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00" y="4732"/>
                <a:ext cx="258" cy="104"/>
                <a:chOff x="3024" y="672"/>
                <a:chExt cx="480" cy="192"/>
              </a:xfrm>
            </p:grpSpPr>
            <p:sp>
              <p:nvSpPr>
                <p:cNvPr id="132" name="Line 518">
                  <a:extLst>
                    <a:ext uri="{FF2B5EF4-FFF2-40B4-BE49-F238E27FC236}">
                      <a16:creationId xmlns:a16="http://schemas.microsoft.com/office/drawing/2014/main" id="{37709F13-2359-41DA-B0F2-BD53AE28F1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33" name="Line 519">
                  <a:extLst>
                    <a:ext uri="{FF2B5EF4-FFF2-40B4-BE49-F238E27FC236}">
                      <a16:creationId xmlns:a16="http://schemas.microsoft.com/office/drawing/2014/main" id="{CB2847A8-5FBF-411C-8E83-D45D75BD17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34" name="Line 520">
                  <a:extLst>
                    <a:ext uri="{FF2B5EF4-FFF2-40B4-BE49-F238E27FC236}">
                      <a16:creationId xmlns:a16="http://schemas.microsoft.com/office/drawing/2014/main" id="{2E801590-C20D-4B6B-A538-ECC9AAA462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35" name="Line 521">
                  <a:extLst>
                    <a:ext uri="{FF2B5EF4-FFF2-40B4-BE49-F238E27FC236}">
                      <a16:creationId xmlns:a16="http://schemas.microsoft.com/office/drawing/2014/main" id="{722D1404-A1A8-444C-93AE-27043E6771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36" name="Line 522">
                  <a:extLst>
                    <a:ext uri="{FF2B5EF4-FFF2-40B4-BE49-F238E27FC236}">
                      <a16:creationId xmlns:a16="http://schemas.microsoft.com/office/drawing/2014/main" id="{837D02F8-8E16-4F12-8CFC-D5A20B09AF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37" name="Line 523">
                  <a:extLst>
                    <a:ext uri="{FF2B5EF4-FFF2-40B4-BE49-F238E27FC236}">
                      <a16:creationId xmlns:a16="http://schemas.microsoft.com/office/drawing/2014/main" id="{B28D2486-41CF-4F0D-979E-43E8E85448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71" name="Group 524">
                <a:extLst>
                  <a:ext uri="{FF2B5EF4-FFF2-40B4-BE49-F238E27FC236}">
                    <a16:creationId xmlns:a16="http://schemas.microsoft.com/office/drawing/2014/main" id="{8F0BA99B-84F6-4F17-AA07-ABB60033C66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00" y="4267"/>
                <a:ext cx="258" cy="103"/>
                <a:chOff x="3024" y="672"/>
                <a:chExt cx="480" cy="192"/>
              </a:xfrm>
            </p:grpSpPr>
            <p:sp>
              <p:nvSpPr>
                <p:cNvPr id="126" name="Line 525">
                  <a:extLst>
                    <a:ext uri="{FF2B5EF4-FFF2-40B4-BE49-F238E27FC236}">
                      <a16:creationId xmlns:a16="http://schemas.microsoft.com/office/drawing/2014/main" id="{5C6A5176-9476-46B0-B165-6F0F2D296C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27" name="Line 526">
                  <a:extLst>
                    <a:ext uri="{FF2B5EF4-FFF2-40B4-BE49-F238E27FC236}">
                      <a16:creationId xmlns:a16="http://schemas.microsoft.com/office/drawing/2014/main" id="{B3378B8D-A55E-41EC-A349-2CF3908F9B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28" name="Line 527">
                  <a:extLst>
                    <a:ext uri="{FF2B5EF4-FFF2-40B4-BE49-F238E27FC236}">
                      <a16:creationId xmlns:a16="http://schemas.microsoft.com/office/drawing/2014/main" id="{AA34C1AF-32F1-45E9-A51F-9B5620EF21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29" name="Line 528">
                  <a:extLst>
                    <a:ext uri="{FF2B5EF4-FFF2-40B4-BE49-F238E27FC236}">
                      <a16:creationId xmlns:a16="http://schemas.microsoft.com/office/drawing/2014/main" id="{D47C79D4-E5C9-421E-AEC7-5166A6ABCFF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30" name="Line 529">
                  <a:extLst>
                    <a:ext uri="{FF2B5EF4-FFF2-40B4-BE49-F238E27FC236}">
                      <a16:creationId xmlns:a16="http://schemas.microsoft.com/office/drawing/2014/main" id="{7C973573-4D2F-4AF4-A9C8-54F5DBFDFF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31" name="Line 530">
                  <a:extLst>
                    <a:ext uri="{FF2B5EF4-FFF2-40B4-BE49-F238E27FC236}">
                      <a16:creationId xmlns:a16="http://schemas.microsoft.com/office/drawing/2014/main" id="{ACCC845D-A4F8-4DB2-89BB-3A9F92003EF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72" name="Group 531">
                <a:extLst>
                  <a:ext uri="{FF2B5EF4-FFF2-40B4-BE49-F238E27FC236}">
                    <a16:creationId xmlns:a16="http://schemas.microsoft.com/office/drawing/2014/main" id="{436F7EFD-5F5F-4F2B-AF0D-EB5BC4C45F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00" y="3723"/>
                <a:ext cx="258" cy="103"/>
                <a:chOff x="3024" y="672"/>
                <a:chExt cx="480" cy="192"/>
              </a:xfrm>
            </p:grpSpPr>
            <p:sp>
              <p:nvSpPr>
                <p:cNvPr id="120" name="Line 532">
                  <a:extLst>
                    <a:ext uri="{FF2B5EF4-FFF2-40B4-BE49-F238E27FC236}">
                      <a16:creationId xmlns:a16="http://schemas.microsoft.com/office/drawing/2014/main" id="{E2FAECF5-0B4A-4D4F-ADCA-1D6E88491C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21" name="Line 533">
                  <a:extLst>
                    <a:ext uri="{FF2B5EF4-FFF2-40B4-BE49-F238E27FC236}">
                      <a16:creationId xmlns:a16="http://schemas.microsoft.com/office/drawing/2014/main" id="{B6747860-6B1D-4D64-8C3A-66B88A0649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22" name="Line 534">
                  <a:extLst>
                    <a:ext uri="{FF2B5EF4-FFF2-40B4-BE49-F238E27FC236}">
                      <a16:creationId xmlns:a16="http://schemas.microsoft.com/office/drawing/2014/main" id="{40A3AF54-A6EC-4214-8898-063ADFC105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23" name="Line 535">
                  <a:extLst>
                    <a:ext uri="{FF2B5EF4-FFF2-40B4-BE49-F238E27FC236}">
                      <a16:creationId xmlns:a16="http://schemas.microsoft.com/office/drawing/2014/main" id="{DF9945DC-091B-47A0-8B47-5FB3A1FDEE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24" name="Line 536">
                  <a:extLst>
                    <a:ext uri="{FF2B5EF4-FFF2-40B4-BE49-F238E27FC236}">
                      <a16:creationId xmlns:a16="http://schemas.microsoft.com/office/drawing/2014/main" id="{5480C1BB-144F-4801-B4E5-C8F4678823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25" name="Line 537">
                  <a:extLst>
                    <a:ext uri="{FF2B5EF4-FFF2-40B4-BE49-F238E27FC236}">
                      <a16:creationId xmlns:a16="http://schemas.microsoft.com/office/drawing/2014/main" id="{28A0C029-3949-4F49-A2EC-4A6B104961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73" name="Group 538">
                <a:extLst>
                  <a:ext uri="{FF2B5EF4-FFF2-40B4-BE49-F238E27FC236}">
                    <a16:creationId xmlns:a16="http://schemas.microsoft.com/office/drawing/2014/main" id="{CE24A0C2-BBE4-4C6A-A875-7EB7AE5EB43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18" y="3248"/>
                <a:ext cx="258" cy="104"/>
                <a:chOff x="3024" y="672"/>
                <a:chExt cx="480" cy="192"/>
              </a:xfrm>
            </p:grpSpPr>
            <p:sp>
              <p:nvSpPr>
                <p:cNvPr id="114" name="Line 539">
                  <a:extLst>
                    <a:ext uri="{FF2B5EF4-FFF2-40B4-BE49-F238E27FC236}">
                      <a16:creationId xmlns:a16="http://schemas.microsoft.com/office/drawing/2014/main" id="{5035856F-AD9C-429B-9C1D-9C56D6553A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15" name="Line 540">
                  <a:extLst>
                    <a:ext uri="{FF2B5EF4-FFF2-40B4-BE49-F238E27FC236}">
                      <a16:creationId xmlns:a16="http://schemas.microsoft.com/office/drawing/2014/main" id="{972ECE4D-4258-4065-B337-7031CCBA6E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16" name="Line 541">
                  <a:extLst>
                    <a:ext uri="{FF2B5EF4-FFF2-40B4-BE49-F238E27FC236}">
                      <a16:creationId xmlns:a16="http://schemas.microsoft.com/office/drawing/2014/main" id="{6AA0731C-744A-4709-B7F1-1B4F1B4128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17" name="Line 542">
                  <a:extLst>
                    <a:ext uri="{FF2B5EF4-FFF2-40B4-BE49-F238E27FC236}">
                      <a16:creationId xmlns:a16="http://schemas.microsoft.com/office/drawing/2014/main" id="{DBA59289-1EFB-4A4E-9F3C-43DE4F545C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18" name="Line 543">
                  <a:extLst>
                    <a:ext uri="{FF2B5EF4-FFF2-40B4-BE49-F238E27FC236}">
                      <a16:creationId xmlns:a16="http://schemas.microsoft.com/office/drawing/2014/main" id="{4BDE2345-341D-4CAF-BACC-0ED1A5C04A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19" name="Line 544">
                  <a:extLst>
                    <a:ext uri="{FF2B5EF4-FFF2-40B4-BE49-F238E27FC236}">
                      <a16:creationId xmlns:a16="http://schemas.microsoft.com/office/drawing/2014/main" id="{45D11145-64F9-4F71-BF45-C2C83A119D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sp>
            <p:nvSpPr>
              <p:cNvPr id="74" name="Line 545">
                <a:extLst>
                  <a:ext uri="{FF2B5EF4-FFF2-40B4-BE49-F238E27FC236}">
                    <a16:creationId xmlns:a16="http://schemas.microsoft.com/office/drawing/2014/main" id="{5839B26A-5ED1-4739-9C65-DAA57B48DE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8" y="3335"/>
                <a:ext cx="0" cy="4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75" name="Line 546">
                <a:extLst>
                  <a:ext uri="{FF2B5EF4-FFF2-40B4-BE49-F238E27FC236}">
                    <a16:creationId xmlns:a16="http://schemas.microsoft.com/office/drawing/2014/main" id="{CC89E2B2-E41D-4B52-BBCF-59F69A25A2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8" y="4370"/>
                <a:ext cx="0" cy="4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grpSp>
            <p:nvGrpSpPr>
              <p:cNvPr id="76" name="Group 547">
                <a:extLst>
                  <a:ext uri="{FF2B5EF4-FFF2-40B4-BE49-F238E27FC236}">
                    <a16:creationId xmlns:a16="http://schemas.microsoft.com/office/drawing/2014/main" id="{D6850D02-3397-4A16-92E7-B79D9F2840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58" y="4474"/>
                <a:ext cx="259" cy="103"/>
                <a:chOff x="3024" y="672"/>
                <a:chExt cx="480" cy="192"/>
              </a:xfrm>
            </p:grpSpPr>
            <p:sp>
              <p:nvSpPr>
                <p:cNvPr id="108" name="Line 548">
                  <a:extLst>
                    <a:ext uri="{FF2B5EF4-FFF2-40B4-BE49-F238E27FC236}">
                      <a16:creationId xmlns:a16="http://schemas.microsoft.com/office/drawing/2014/main" id="{1CAA3B46-F426-4DE1-BA68-2E47CF327C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09" name="Line 549">
                  <a:extLst>
                    <a:ext uri="{FF2B5EF4-FFF2-40B4-BE49-F238E27FC236}">
                      <a16:creationId xmlns:a16="http://schemas.microsoft.com/office/drawing/2014/main" id="{9571DAB0-F529-4AF9-AF61-A49A0FED07F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10" name="Line 550">
                  <a:extLst>
                    <a:ext uri="{FF2B5EF4-FFF2-40B4-BE49-F238E27FC236}">
                      <a16:creationId xmlns:a16="http://schemas.microsoft.com/office/drawing/2014/main" id="{6B0D949B-2957-46BE-A1EB-E93E8C5CA50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11" name="Line 551">
                  <a:extLst>
                    <a:ext uri="{FF2B5EF4-FFF2-40B4-BE49-F238E27FC236}">
                      <a16:creationId xmlns:a16="http://schemas.microsoft.com/office/drawing/2014/main" id="{431F19A6-0A89-4924-AE55-458F9E59B50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12" name="Line 552">
                  <a:extLst>
                    <a:ext uri="{FF2B5EF4-FFF2-40B4-BE49-F238E27FC236}">
                      <a16:creationId xmlns:a16="http://schemas.microsoft.com/office/drawing/2014/main" id="{A7213099-ED12-4F64-90B3-3BBE7CE487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13" name="Line 553">
                  <a:extLst>
                    <a:ext uri="{FF2B5EF4-FFF2-40B4-BE49-F238E27FC236}">
                      <a16:creationId xmlns:a16="http://schemas.microsoft.com/office/drawing/2014/main" id="{F6F786B5-BD13-40FD-A319-5E5556276D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grpSp>
            <p:nvGrpSpPr>
              <p:cNvPr id="77" name="Group 554">
                <a:extLst>
                  <a:ext uri="{FF2B5EF4-FFF2-40B4-BE49-F238E27FC236}">
                    <a16:creationId xmlns:a16="http://schemas.microsoft.com/office/drawing/2014/main" id="{E252A068-2032-402F-9D05-E0E3B2EE54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58" y="3491"/>
                <a:ext cx="259" cy="103"/>
                <a:chOff x="3024" y="672"/>
                <a:chExt cx="480" cy="192"/>
              </a:xfrm>
            </p:grpSpPr>
            <p:sp>
              <p:nvSpPr>
                <p:cNvPr id="102" name="Line 555">
                  <a:extLst>
                    <a:ext uri="{FF2B5EF4-FFF2-40B4-BE49-F238E27FC236}">
                      <a16:creationId xmlns:a16="http://schemas.microsoft.com/office/drawing/2014/main" id="{EDE295AA-48B6-42D0-8E5A-28072B9CDD3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03" name="Line 556">
                  <a:extLst>
                    <a:ext uri="{FF2B5EF4-FFF2-40B4-BE49-F238E27FC236}">
                      <a16:creationId xmlns:a16="http://schemas.microsoft.com/office/drawing/2014/main" id="{D5D5BEC4-F929-420E-A8DE-15C0D90B83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168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04" name="Line 557">
                  <a:extLst>
                    <a:ext uri="{FF2B5EF4-FFF2-40B4-BE49-F238E27FC236}">
                      <a16:creationId xmlns:a16="http://schemas.microsoft.com/office/drawing/2014/main" id="{5431A227-A64F-41EA-8E3F-722CA188C6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720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05" name="Line 558">
                  <a:extLst>
                    <a:ext uri="{FF2B5EF4-FFF2-40B4-BE49-F238E27FC236}">
                      <a16:creationId xmlns:a16="http://schemas.microsoft.com/office/drawing/2014/main" id="{EB037330-7BD9-4E47-B454-86C99D777B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720"/>
                  <a:ext cx="0" cy="14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06" name="Line 559">
                  <a:extLst>
                    <a:ext uri="{FF2B5EF4-FFF2-40B4-BE49-F238E27FC236}">
                      <a16:creationId xmlns:a16="http://schemas.microsoft.com/office/drawing/2014/main" id="{80640183-A08E-44A0-8B7A-008B44813B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864"/>
                  <a:ext cx="14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sp>
              <p:nvSpPr>
                <p:cNvPr id="107" name="Line 560">
                  <a:extLst>
                    <a:ext uri="{FF2B5EF4-FFF2-40B4-BE49-F238E27FC236}">
                      <a16:creationId xmlns:a16="http://schemas.microsoft.com/office/drawing/2014/main" id="{A14E96C6-712B-4B44-851B-F0D7FDF719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8" y="67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</p:grpSp>
          <p:sp>
            <p:nvSpPr>
              <p:cNvPr id="78" name="Line 561">
                <a:extLst>
                  <a:ext uri="{FF2B5EF4-FFF2-40B4-BE49-F238E27FC236}">
                    <a16:creationId xmlns:a16="http://schemas.microsoft.com/office/drawing/2014/main" id="{20B1906C-45D5-47EC-8AD3-BBED2F5EE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17" y="3594"/>
                <a:ext cx="0" cy="9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79" name="Line 562">
                <a:extLst>
                  <a:ext uri="{FF2B5EF4-FFF2-40B4-BE49-F238E27FC236}">
                    <a16:creationId xmlns:a16="http://schemas.microsoft.com/office/drawing/2014/main" id="{8EE9C134-EB2D-4005-A927-F8D4E3E672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70" y="2973"/>
                <a:ext cx="0" cy="19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0" name="Line 563">
                <a:extLst>
                  <a:ext uri="{FF2B5EF4-FFF2-40B4-BE49-F238E27FC236}">
                    <a16:creationId xmlns:a16="http://schemas.microsoft.com/office/drawing/2014/main" id="{5859DE52-262C-41BB-8698-F627454FB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9" y="2973"/>
                <a:ext cx="0" cy="175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1" name="Line 564">
                <a:extLst>
                  <a:ext uri="{FF2B5EF4-FFF2-40B4-BE49-F238E27FC236}">
                    <a16:creationId xmlns:a16="http://schemas.microsoft.com/office/drawing/2014/main" id="{F498CA5D-3A5B-4D2E-834F-DCF2C08202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88" y="2973"/>
                <a:ext cx="0" cy="15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2" name="Oval 565">
                <a:extLst>
                  <a:ext uri="{FF2B5EF4-FFF2-40B4-BE49-F238E27FC236}">
                    <a16:creationId xmlns:a16="http://schemas.microsoft.com/office/drawing/2014/main" id="{1678B0DE-6B57-47D1-B0B5-60B86CCB9D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9" y="3154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3" name="Oval 566">
                <a:extLst>
                  <a:ext uri="{FF2B5EF4-FFF2-40B4-BE49-F238E27FC236}">
                    <a16:creationId xmlns:a16="http://schemas.microsoft.com/office/drawing/2014/main" id="{CC932DE9-00CA-454B-929E-79C778DB8B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3" y="3406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4" name="Oval 567">
                <a:extLst>
                  <a:ext uri="{FF2B5EF4-FFF2-40B4-BE49-F238E27FC236}">
                    <a16:creationId xmlns:a16="http://schemas.microsoft.com/office/drawing/2014/main" id="{77EA674D-3BF0-4B2E-A7C6-B69AE67F99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9" y="3671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5" name="Oval 568">
                <a:extLst>
                  <a:ext uri="{FF2B5EF4-FFF2-40B4-BE49-F238E27FC236}">
                    <a16:creationId xmlns:a16="http://schemas.microsoft.com/office/drawing/2014/main" id="{F9E98D30-4519-41AE-8BC2-8D2E3FAA93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3" y="3908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6" name="Oval 569">
                <a:extLst>
                  <a:ext uri="{FF2B5EF4-FFF2-40B4-BE49-F238E27FC236}">
                    <a16:creationId xmlns:a16="http://schemas.microsoft.com/office/drawing/2014/main" id="{CDD47A28-F360-4FD5-84BD-41E48B925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3" y="4157"/>
                <a:ext cx="25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7" name="Oval 570">
                <a:extLst>
                  <a:ext uri="{FF2B5EF4-FFF2-40B4-BE49-F238E27FC236}">
                    <a16:creationId xmlns:a16="http://schemas.microsoft.com/office/drawing/2014/main" id="{18D5D130-FD4C-46BE-84EA-EE97B00856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3" y="4428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8" name="Oval 571">
                <a:extLst>
                  <a:ext uri="{FF2B5EF4-FFF2-40B4-BE49-F238E27FC236}">
                    <a16:creationId xmlns:a16="http://schemas.microsoft.com/office/drawing/2014/main" id="{EFF14674-076F-43B9-ACFA-E21F8B123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9" y="4667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89" name="Oval 572">
                <a:extLst>
                  <a:ext uri="{FF2B5EF4-FFF2-40B4-BE49-F238E27FC236}">
                    <a16:creationId xmlns:a16="http://schemas.microsoft.com/office/drawing/2014/main" id="{89041B68-E35C-46DA-92E4-707561192C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9" y="4919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90" name="Oval 573">
                <a:extLst>
                  <a:ext uri="{FF2B5EF4-FFF2-40B4-BE49-F238E27FC236}">
                    <a16:creationId xmlns:a16="http://schemas.microsoft.com/office/drawing/2014/main" id="{B06C4ADB-BFC3-4CE7-B0A8-C6EEFDD44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8" y="33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91" name="Oval 574">
                <a:extLst>
                  <a:ext uri="{FF2B5EF4-FFF2-40B4-BE49-F238E27FC236}">
                    <a16:creationId xmlns:a16="http://schemas.microsoft.com/office/drawing/2014/main" id="{59B8CFC3-6A99-4066-8960-4F3739F5A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1" y="382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92" name="Oval 575">
                <a:extLst>
                  <a:ext uri="{FF2B5EF4-FFF2-40B4-BE49-F238E27FC236}">
                    <a16:creationId xmlns:a16="http://schemas.microsoft.com/office/drawing/2014/main" id="{DEF41702-BB59-482D-8553-A16BF8B52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4" y="4338"/>
                <a:ext cx="26" cy="2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93" name="Oval 576">
                <a:extLst>
                  <a:ext uri="{FF2B5EF4-FFF2-40B4-BE49-F238E27FC236}">
                    <a16:creationId xmlns:a16="http://schemas.microsoft.com/office/drawing/2014/main" id="{C38DDF79-CD33-4593-81BD-A33E7C5C36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61" y="4855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94" name="Oval 577">
                <a:extLst>
                  <a:ext uri="{FF2B5EF4-FFF2-40B4-BE49-F238E27FC236}">
                    <a16:creationId xmlns:a16="http://schemas.microsoft.com/office/drawing/2014/main" id="{3ADADB7C-3B29-40A7-9F11-C20E303BF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3" y="4693"/>
                <a:ext cx="26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95" name="Oval 578">
                <a:extLst>
                  <a:ext uri="{FF2B5EF4-FFF2-40B4-BE49-F238E27FC236}">
                    <a16:creationId xmlns:a16="http://schemas.microsoft.com/office/drawing/2014/main" id="{44A2A08B-FF0F-4A9C-8486-03633672D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85" y="4441"/>
                <a:ext cx="25" cy="2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96" name="Oval 579">
                <a:extLst>
                  <a:ext uri="{FF2B5EF4-FFF2-40B4-BE49-F238E27FC236}">
                    <a16:creationId xmlns:a16="http://schemas.microsoft.com/office/drawing/2014/main" id="{3A42EC21-28DC-4B21-B90E-F54EEDF0A5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9" y="3690"/>
                <a:ext cx="26" cy="27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buNone/>
                </a:pPr>
                <a:endParaRPr lang="en-US"/>
              </a:p>
            </p:txBody>
          </p:sp>
          <p:sp>
            <p:nvSpPr>
              <p:cNvPr id="97" name="Text Box 580">
                <a:extLst>
                  <a:ext uri="{FF2B5EF4-FFF2-40B4-BE49-F238E27FC236}">
                    <a16:creationId xmlns:a16="http://schemas.microsoft.com/office/drawing/2014/main" id="{3F92A197-2014-4051-B1D9-95E4BAB3217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57" y="2781"/>
                <a:ext cx="255" cy="2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800" b="0">
                    <a:solidFill>
                      <a:schemeClr val="tx1"/>
                    </a:solidFill>
                  </a:rPr>
                  <a:t>I</a:t>
                </a:r>
                <a:r>
                  <a:rPr lang="en-US" sz="1800" b="0" baseline="-2500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98" name="Text Box 581">
                <a:extLst>
                  <a:ext uri="{FF2B5EF4-FFF2-40B4-BE49-F238E27FC236}">
                    <a16:creationId xmlns:a16="http://schemas.microsoft.com/office/drawing/2014/main" id="{E56BA29C-3BC6-4BBA-8F90-91855B4E1C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04" y="2784"/>
                <a:ext cx="255" cy="2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800" b="0">
                    <a:solidFill>
                      <a:schemeClr val="tx1"/>
                    </a:solidFill>
                  </a:rPr>
                  <a:t>I</a:t>
                </a:r>
                <a:r>
                  <a:rPr lang="en-US" sz="1800" b="0" baseline="-2500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99" name="Text Box 582">
                <a:extLst>
                  <a:ext uri="{FF2B5EF4-FFF2-40B4-BE49-F238E27FC236}">
                    <a16:creationId xmlns:a16="http://schemas.microsoft.com/office/drawing/2014/main" id="{30745939-4949-4E29-944C-47DBFF5D10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65" y="2787"/>
                <a:ext cx="255" cy="2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800" b="0">
                    <a:solidFill>
                      <a:schemeClr val="tx1"/>
                    </a:solidFill>
                  </a:rPr>
                  <a:t>I</a:t>
                </a:r>
                <a:r>
                  <a:rPr lang="en-US" sz="1800" b="0" baseline="-2500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100" name="Text Box 583">
                <a:extLst>
                  <a:ext uri="{FF2B5EF4-FFF2-40B4-BE49-F238E27FC236}">
                    <a16:creationId xmlns:a16="http://schemas.microsoft.com/office/drawing/2014/main" id="{B022D6B4-767B-4DE5-B6F3-0619C376F2C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4" y="2795"/>
                <a:ext cx="255" cy="2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1800" b="0">
                    <a:solidFill>
                      <a:schemeClr val="tx1"/>
                    </a:solidFill>
                  </a:rPr>
                  <a:t>I</a:t>
                </a:r>
                <a:r>
                  <a:rPr lang="en-US" sz="1800" b="0" baseline="-2500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101" name="Text Box 584">
                <a:extLst>
                  <a:ext uri="{FF2B5EF4-FFF2-40B4-BE49-F238E27FC236}">
                    <a16:creationId xmlns:a16="http://schemas.microsoft.com/office/drawing/2014/main" id="{CE4A88CA-8A26-42F1-A689-FD25A5D79A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80" y="4917"/>
                <a:ext cx="1007" cy="369"/>
              </a:xfrm>
              <a:prstGeom prst="rect">
                <a:avLst/>
              </a:prstGeom>
              <a:noFill/>
              <a:ln w="25400" cap="sq">
                <a:noFill/>
                <a:miter lim="800000"/>
                <a:headEnd/>
                <a:tailEnd/>
              </a:ln>
              <a:effectLst/>
            </p:spPr>
            <p:txBody>
              <a:bodyPr wrap="none" lIns="90000" tIns="46800" rIns="90000" bIns="46800">
                <a:spAutoFit/>
              </a:bodyPr>
              <a:lstStyle/>
              <a:p>
                <a:pPr algn="l">
                  <a:spcBef>
                    <a:spcPct val="0"/>
                  </a:spcBef>
                  <a:buNone/>
                </a:pPr>
                <a:r>
                  <a:rPr lang="en-US" sz="2000" b="1" dirty="0">
                    <a:solidFill>
                      <a:schemeClr val="tx1"/>
                    </a:solidFill>
                  </a:rPr>
                  <a:t>Inverter LUT</a:t>
                </a:r>
              </a:p>
            </p:txBody>
          </p:sp>
        </p:grpSp>
      </p:grpSp>
      <p:sp>
        <p:nvSpPr>
          <p:cNvPr id="282" name="Rectangle 281">
            <a:extLst>
              <a:ext uri="{FF2B5EF4-FFF2-40B4-BE49-F238E27FC236}">
                <a16:creationId xmlns:a16="http://schemas.microsoft.com/office/drawing/2014/main" id="{6463F8DA-ED92-417A-9D21-D8D2DFEDB402}"/>
              </a:ext>
            </a:extLst>
          </p:cNvPr>
          <p:cNvSpPr/>
          <p:nvPr/>
        </p:nvSpPr>
        <p:spPr>
          <a:xfrm>
            <a:off x="5146636" y="6332477"/>
            <a:ext cx="113558" cy="8063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24858E63-E095-4F69-9911-49A3D3EA96D7}"/>
              </a:ext>
            </a:extLst>
          </p:cNvPr>
          <p:cNvSpPr/>
          <p:nvPr/>
        </p:nvSpPr>
        <p:spPr>
          <a:xfrm>
            <a:off x="5131759" y="6479406"/>
            <a:ext cx="113558" cy="8063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4" name="TextBox 283">
            <a:extLst>
              <a:ext uri="{FF2B5EF4-FFF2-40B4-BE49-F238E27FC236}">
                <a16:creationId xmlns:a16="http://schemas.microsoft.com/office/drawing/2014/main" id="{AA1F27A7-C4BC-415B-BA28-811B60E3431F}"/>
              </a:ext>
            </a:extLst>
          </p:cNvPr>
          <p:cNvSpPr txBox="1"/>
          <p:nvPr/>
        </p:nvSpPr>
        <p:spPr>
          <a:xfrm>
            <a:off x="3248164" y="6079004"/>
            <a:ext cx="17899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Configuration</a:t>
            </a:r>
          </a:p>
          <a:p>
            <a:r>
              <a:rPr lang="en-US" b="1" dirty="0">
                <a:solidFill>
                  <a:srgbClr val="FF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Cells</a:t>
            </a:r>
          </a:p>
        </p:txBody>
      </p:sp>
      <p:cxnSp>
        <p:nvCxnSpPr>
          <p:cNvPr id="286" name="Straight Arrow Connector 285">
            <a:extLst>
              <a:ext uri="{FF2B5EF4-FFF2-40B4-BE49-F238E27FC236}">
                <a16:creationId xmlns:a16="http://schemas.microsoft.com/office/drawing/2014/main" id="{8687172E-BFA9-4549-B0F3-21A26C8E3582}"/>
              </a:ext>
            </a:extLst>
          </p:cNvPr>
          <p:cNvCxnSpPr>
            <a:endCxn id="282" idx="1"/>
          </p:cNvCxnSpPr>
          <p:nvPr/>
        </p:nvCxnSpPr>
        <p:spPr>
          <a:xfrm>
            <a:off x="4803268" y="6141781"/>
            <a:ext cx="343368" cy="231015"/>
          </a:xfrm>
          <a:prstGeom prst="straightConnector1">
            <a:avLst/>
          </a:prstGeom>
          <a:ln>
            <a:solidFill>
              <a:srgbClr val="FF00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" name="TextBox 286">
            <a:extLst>
              <a:ext uri="{FF2B5EF4-FFF2-40B4-BE49-F238E27FC236}">
                <a16:creationId xmlns:a16="http://schemas.microsoft.com/office/drawing/2014/main" id="{1D25BECD-74BC-4FC3-9F8A-4BDAF20754C1}"/>
              </a:ext>
            </a:extLst>
          </p:cNvPr>
          <p:cNvSpPr txBox="1"/>
          <p:nvPr/>
        </p:nvSpPr>
        <p:spPr>
          <a:xfrm>
            <a:off x="6812423" y="4578625"/>
            <a:ext cx="1789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User Fabric</a:t>
            </a:r>
          </a:p>
        </p:txBody>
      </p:sp>
      <p:cxnSp>
        <p:nvCxnSpPr>
          <p:cNvPr id="289" name="Straight Arrow Connector 288">
            <a:extLst>
              <a:ext uri="{FF2B5EF4-FFF2-40B4-BE49-F238E27FC236}">
                <a16:creationId xmlns:a16="http://schemas.microsoft.com/office/drawing/2014/main" id="{4E423C9A-14CA-4120-B7EF-D77EB59C1BA4}"/>
              </a:ext>
            </a:extLst>
          </p:cNvPr>
          <p:cNvCxnSpPr>
            <a:cxnSpLocks/>
            <a:stCxn id="287" idx="2"/>
          </p:cNvCxnSpPr>
          <p:nvPr/>
        </p:nvCxnSpPr>
        <p:spPr>
          <a:xfrm flipH="1">
            <a:off x="6716637" y="4947957"/>
            <a:ext cx="990760" cy="2679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6660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SEU Cross-Sections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C40DC2-51DC-4CD9-B5ED-8BDB2A043FDC}"/>
              </a:ext>
            </a:extLst>
          </p:cNvPr>
          <p:cNvSpPr txBox="1"/>
          <p:nvPr/>
        </p:nvSpPr>
        <p:spPr>
          <a:xfrm>
            <a:off x="2105993" y="1001678"/>
            <a:ext cx="595160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Cross-section Categorization: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Across all configuration cells (device)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Per configuration cell (device-bit)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Across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i="0" dirty="0">
                <a:latin typeface="Arial" panose="020B0604020202020204" pitchFamily="34" charset="0"/>
                <a:cs typeface="Arial" panose="020B0604020202020204" pitchFamily="34" charset="0"/>
              </a:rPr>
              <a:t>ssential-bits (Design + device)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Design specific</a:t>
            </a:r>
            <a:endParaRPr lang="en-US" sz="2000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AA7F2DF-9B24-4F9C-A70E-E8FEFEC1313D}"/>
                  </a:ext>
                </a:extLst>
              </p:cNvPr>
              <p:cNvSpPr/>
              <p:nvPr/>
            </p:nvSpPr>
            <p:spPr>
              <a:xfrm>
                <a:off x="-67311" y="3219901"/>
                <a:ext cx="9144000" cy="13576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000" i="1" spc="1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𝑐𝑜𝑛𝑓𝑖𝑔𝑢𝑟𝑎𝑡𝑖𝑜𝑛</m:t>
                        </m:r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_</m:t>
                        </m:r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𝐷𝑒𝑣𝑖𝑐𝑒</m:t>
                        </m:r>
                      </m:sub>
                    </m:sSub>
                    <m:r>
                      <a:rPr lang="en-US" sz="2000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#</m:t>
                        </m:r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𝑒𝑟𝑟𝑜𝑟𝑠</m:t>
                        </m:r>
                      </m:num>
                      <m:den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#</m:t>
                        </m:r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𝑃𝑎𝑟𝑡𝑖𝑐𝑙𝑒𝑠</m:t>
                        </m:r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/</m:t>
                        </m:r>
                        <m:sSup>
                          <m:sSupPr>
                            <m:ctrlPr>
                              <a:rPr lang="en-US" sz="2000" i="1" spc="1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000" i="1" spc="1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𝑐𝑚</m:t>
                            </m:r>
                          </m:e>
                          <m:sup>
                            <m:r>
                              <a:rPr lang="en-US" sz="2000" spc="1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000" spc="1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                                 </a:t>
                </a:r>
                <a:endParaRPr lang="en-US" sz="2000" i="1" spc="10" dirty="0">
                  <a:solidFill>
                    <a:srgbClr val="002060"/>
                  </a:solidFill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algn="ctr">
                  <a:spcAft>
                    <a:spcPts val="600"/>
                  </a:spcAft>
                  <a:buNone/>
                </a:pPr>
                <a14:m>
                  <m:oMath xmlns:m="http://schemas.openxmlformats.org/officeDocument/2006/math">
                    <m:r>
                      <a:rPr lang="en-US" sz="2000" i="1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𝑐𝑜𝑛𝑓𝑖𝑔𝑢𝑟𝑎𝑡𝑖𝑜𝑛</m:t>
                        </m:r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_</m:t>
                        </m:r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𝑏𝑖𝑡</m:t>
                        </m:r>
                      </m:sub>
                    </m:sSub>
                    <m:r>
                      <a:rPr lang="en-US" sz="2000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#</m:t>
                        </m:r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𝑒𝑟𝑟𝑜𝑟𝑠</m:t>
                        </m:r>
                      </m:num>
                      <m:den>
                        <m:d>
                          <m:dPr>
                            <m:ctrlPr>
                              <a:rPr lang="en-US" sz="2000" i="1" spc="1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US" sz="2000" spc="10">
                                <a:solidFill>
                                  <a:srgbClr val="002060"/>
                                </a:solidFill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</a:rPr>
                              <m:t>#</m:t>
                            </m:r>
                            <m:f>
                              <m:fPr>
                                <m:ctrlPr>
                                  <a:rPr lang="en-US" sz="2000" i="1" spc="1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000" i="1" spc="10">
                                    <a:solidFill>
                                      <a:srgbClr val="002060"/>
                                    </a:solidFill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</a:rPr>
                                  <m:t>𝑃𝑎𝑟𝑡𝑖𝑐𝑙𝑒𝑠</m:t>
                                </m:r>
                              </m:num>
                              <m:den>
                                <m:sSup>
                                  <m:sSupPr>
                                    <m:ctrlPr>
                                      <a:rPr lang="en-US" sz="2000" i="1" spc="1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000" i="1" spc="1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𝑐𝑚</m:t>
                                    </m:r>
                                  </m:e>
                                  <m:sup>
                                    <m:r>
                                      <a:rPr lang="en-US" sz="2000" spc="10">
                                        <a:solidFill>
                                          <a:srgbClr val="002060"/>
                                        </a:solidFill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den>
                            </m:f>
                          </m:e>
                        </m:d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∗</m:t>
                        </m:r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(#</m:t>
                        </m:r>
                        <m:r>
                          <m:rPr>
                            <m:sty m:val="p"/>
                          </m:rP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un</m:t>
                        </m:r>
                        <m: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𝑚𝑎𝑠𝑘𝑒𝑑𝑐𝑜𝑛𝑓𝑖𝑔𝑢𝑟𝑎𝑡𝑖𝑜𝑛𝐵𝑖𝑡𝑠</m:t>
                        </m:r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sz="2000" spc="10" dirty="0">
                    <a:solidFill>
                      <a:srgbClr val="00206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                  </a:t>
                </a:r>
              </a:p>
            </p:txBody>
          </p:sp>
        </mc:Choice>
        <mc:Fallback xmlns=""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1AA7F2DF-9B24-4F9C-A70E-E8FEFEC1313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7311" y="3219901"/>
                <a:ext cx="9144000" cy="13576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7484A27-2F4A-41BA-9785-D8725FF0C923}"/>
                  </a:ext>
                </a:extLst>
              </p:cNvPr>
              <p:cNvSpPr/>
              <p:nvPr/>
            </p:nvSpPr>
            <p:spPr>
              <a:xfrm>
                <a:off x="1074740" y="4615648"/>
                <a:ext cx="7070718" cy="425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𝐿𝐸𝑇</m:t>
                          </m:r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000" b="0" i="0" spc="1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Essential</m:t>
                          </m:r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_</m:t>
                          </m:r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𝑏𝑖𝑡</m:t>
                          </m:r>
                        </m:sub>
                      </m:sSub>
                      <m:r>
                        <a:rPr lang="en-US" sz="2000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𝐸𝑠𝑠𝑒𝑛𝑡𝑖𝑎𝑙</m:t>
                      </m:r>
                      <m:r>
                        <a:rPr lang="en-US" sz="2000" b="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_</m:t>
                      </m:r>
                      <m:r>
                        <a:rPr lang="en-US" sz="2000" b="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𝑏𝑖𝑡𝑠</m:t>
                      </m:r>
                      <m:r>
                        <a:rPr lang="en-US" sz="2000" b="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en-US" sz="2000" i="1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𝐿𝐸𝑇</m:t>
                          </m:r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𝑐𝑜𝑛𝑓𝑖𝑔𝑢𝑟𝑎𝑡𝑖𝑜𝑛</m:t>
                          </m:r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_</m:t>
                          </m:r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𝑏𝑖𝑡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F7484A27-2F4A-41BA-9785-D8725FF0C92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4740" y="4615648"/>
                <a:ext cx="7070718" cy="425053"/>
              </a:xfrm>
              <a:prstGeom prst="rect">
                <a:avLst/>
              </a:prstGeom>
              <a:blipFill>
                <a:blip r:embed="rId5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>
            <a:extLst>
              <a:ext uri="{FF2B5EF4-FFF2-40B4-BE49-F238E27FC236}">
                <a16:creationId xmlns:a16="http://schemas.microsoft.com/office/drawing/2014/main" id="{E7CCE0A1-AD16-44C6-A5D5-257C05F2BDCB}"/>
              </a:ext>
            </a:extLst>
          </p:cNvPr>
          <p:cNvSpPr txBox="1"/>
          <p:nvPr/>
        </p:nvSpPr>
        <p:spPr>
          <a:xfrm>
            <a:off x="0" y="5856322"/>
            <a:ext cx="9061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cross-sections do we use for survivability analysis?  </a:t>
            </a: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Must consider mission requirements.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124408E-9F49-494D-928E-C73815EC61C3}"/>
                  </a:ext>
                </a:extLst>
              </p:cNvPr>
              <p:cNvSpPr/>
              <p:nvPr/>
            </p:nvSpPr>
            <p:spPr>
              <a:xfrm>
                <a:off x="17880" y="5314890"/>
                <a:ext cx="9144000" cy="410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14:m>
                  <m:oMath xmlns:m="http://schemas.openxmlformats.org/officeDocument/2006/math">
                    <m:r>
                      <a:rPr lang="en-US" sz="2000" spc="1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20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20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a:rPr lang="en-US" sz="2000" b="0" i="1" spc="10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𝑆𝐸𝐹</m:t>
                        </m:r>
                      </m:sub>
                    </m:sSub>
                    <m:r>
                      <a:rPr lang="en-US" sz="2000" b="1" i="1" spc="1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US" sz="2000" b="1" i="1" spc="1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𝟏</m:t>
                    </m:r>
                    <m:r>
                      <a:rPr lang="en-US" sz="2000" b="1" i="1" spc="1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/</m:t>
                    </m:r>
                    <m:r>
                      <m:rPr>
                        <m:sty m:val="p"/>
                      </m:rPr>
                      <a:rPr lang="en-US" sz="2000" spc="1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MFTF</m:t>
                    </m:r>
                    <m:r>
                      <a:rPr lang="en-US" sz="2000" spc="1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000" b="1" i="1" spc="1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𝟏</m:t>
                    </m:r>
                    <m:r>
                      <a:rPr lang="en-US" sz="2000" b="1" i="1" spc="1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/</m:t>
                    </m:r>
                    <m:r>
                      <a:rPr lang="en-US" sz="2000" spc="1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b="1" i="1" spc="1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000" spc="1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𝐹𝑎𝑖𝑙𝑢𝑟𝑒𝑇𝑖𝑚𝑒</m:t>
                    </m:r>
                    <m:r>
                      <a:rPr lang="en-US" sz="2000" spc="1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000" spc="1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𝐵𝑒𝑎𝑚𝑆𝑡𝑎𝑟𝑡𝑇𝑖𝑚𝑒</m:t>
                    </m:r>
                    <m:r>
                      <a:rPr lang="en-US" sz="2000" spc="1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000" spc="1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*AverageFlux)</a:t>
                </a:r>
                <a:endParaRPr lang="en-US" sz="20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2124408E-9F49-494D-928E-C73815EC61C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80" y="5314890"/>
                <a:ext cx="9144000" cy="410305"/>
              </a:xfrm>
              <a:prstGeom prst="rect">
                <a:avLst/>
              </a:prstGeom>
              <a:blipFill>
                <a:blip r:embed="rId6"/>
                <a:stretch>
                  <a:fillRect t="-8955" b="-238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>
            <a:extLst>
              <a:ext uri="{FF2B5EF4-FFF2-40B4-BE49-F238E27FC236}">
                <a16:creationId xmlns:a16="http://schemas.microsoft.com/office/drawing/2014/main" id="{81CB34A6-2DE7-4A3E-A5A2-904BF16179F0}"/>
              </a:ext>
            </a:extLst>
          </p:cNvPr>
          <p:cNvPicPr/>
          <p:nvPr/>
        </p:nvPicPr>
        <p:blipFill rotWithShape="1">
          <a:blip r:embed="rId7"/>
          <a:srcRect t="6518" r="4152" b="9669"/>
          <a:stretch/>
        </p:blipFill>
        <p:spPr>
          <a:xfrm>
            <a:off x="310454" y="1261075"/>
            <a:ext cx="1563625" cy="23438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71C741B-1CC3-4796-82D0-0543FE4F06BE}"/>
              </a:ext>
            </a:extLst>
          </p:cNvPr>
          <p:cNvSpPr txBox="1"/>
          <p:nvPr/>
        </p:nvSpPr>
        <p:spPr>
          <a:xfrm>
            <a:off x="2843793" y="2603232"/>
            <a:ext cx="617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Generally, configuration cross-sections are readily available from generic device investigations. </a:t>
            </a:r>
          </a:p>
        </p:txBody>
      </p:sp>
      <p:sp>
        <p:nvSpPr>
          <p:cNvPr id="13" name="Slide Number Placeholder 3">
            <a:extLst>
              <a:ext uri="{FF2B5EF4-FFF2-40B4-BE49-F238E27FC236}">
                <a16:creationId xmlns:a16="http://schemas.microsoft.com/office/drawing/2014/main" id="{BE571E35-3361-4BE3-8E84-C4B48ECDF3E6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14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146167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59F3C-7F22-4A57-9808-CC9B4D28A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457200"/>
            <a:ext cx="7772400" cy="838200"/>
          </a:xfrm>
        </p:spPr>
        <p:txBody>
          <a:bodyPr>
            <a:normAutofit fontScale="90000"/>
          </a:bodyPr>
          <a:lstStyle/>
          <a:p>
            <a:r>
              <a:rPr lang="en-US" dirty="0"/>
              <a:t>If Upper-bounds Satisfy Mission Reliability/Survivability Requirements, Then No Mitigation is Required.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E12DAE-EEB5-47F7-B40A-ABC70BA103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407023" y="6578220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1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7193338"/>
              </p:ext>
            </p:extLst>
          </p:nvPr>
        </p:nvGraphicFramePr>
        <p:xfrm>
          <a:off x="398859" y="1792860"/>
          <a:ext cx="8346281" cy="4785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1EC56A0-8F26-4A8E-850E-21DE1ED2D312}"/>
              </a:ext>
            </a:extLst>
          </p:cNvPr>
          <p:cNvSpPr txBox="1"/>
          <p:nvPr/>
        </p:nvSpPr>
        <p:spPr>
          <a:xfrm>
            <a:off x="1600200" y="1792860"/>
            <a:ext cx="83462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>
                <a:solidFill>
                  <a:srgbClr val="FF0000"/>
                </a:solidFill>
              </a:rPr>
              <a:t>Do configuration-device cross-sections satisfy mission requirements?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AA9FDE-1157-40EB-80AD-A9EEE7E4ADC4}"/>
              </a:ext>
            </a:extLst>
          </p:cNvPr>
          <p:cNvSpPr txBox="1"/>
          <p:nvPr/>
        </p:nvSpPr>
        <p:spPr>
          <a:xfrm>
            <a:off x="2318479" y="3198556"/>
            <a:ext cx="716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>
                <a:solidFill>
                  <a:srgbClr val="FF0000"/>
                </a:solidFill>
              </a:rPr>
              <a:t>Do essential-bit cross-sections satisfy mission requirements?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4CD1483-C16D-444A-85E3-63BFEAB47545}"/>
              </a:ext>
            </a:extLst>
          </p:cNvPr>
          <p:cNvSpPr txBox="1"/>
          <p:nvPr/>
        </p:nvSpPr>
        <p:spPr>
          <a:xfrm>
            <a:off x="2723068" y="4224393"/>
            <a:ext cx="6042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>
                <a:solidFill>
                  <a:srgbClr val="FF0000"/>
                </a:solidFill>
              </a:rPr>
              <a:t>Do essential-bit cross-sections upper-bound MFTF </a:t>
            </a:r>
            <a:r>
              <a:rPr lang="el-GR" sz="2000" dirty="0">
                <a:solidFill>
                  <a:srgbClr val="FF0000"/>
                </a:solidFill>
              </a:rPr>
              <a:t>σ</a:t>
            </a:r>
            <a:r>
              <a:rPr lang="en-US" sz="2000" baseline="-25000" dirty="0">
                <a:solidFill>
                  <a:srgbClr val="FF0000"/>
                </a:solidFill>
              </a:rPr>
              <a:t>SEF</a:t>
            </a:r>
            <a:r>
              <a:rPr lang="en-US" sz="2000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2963787-AF48-48A1-91AA-FE727CFA65B1}"/>
              </a:ext>
            </a:extLst>
          </p:cNvPr>
          <p:cNvSpPr txBox="1"/>
          <p:nvPr/>
        </p:nvSpPr>
        <p:spPr>
          <a:xfrm>
            <a:off x="2286000" y="5516076"/>
            <a:ext cx="6042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>
                <a:solidFill>
                  <a:srgbClr val="FF0000"/>
                </a:solidFill>
              </a:rPr>
              <a:t>Is mitigation required?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A15912-2AC7-4589-BDFA-900BB2279E9B}"/>
              </a:ext>
            </a:extLst>
          </p:cNvPr>
          <p:cNvSpPr txBox="1"/>
          <p:nvPr/>
        </p:nvSpPr>
        <p:spPr>
          <a:xfrm>
            <a:off x="5105400" y="1600200"/>
            <a:ext cx="4191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Single event failure Cross-section (</a:t>
            </a:r>
            <a:r>
              <a:rPr lang="en-US" sz="1200" dirty="0" err="1"/>
              <a:t>σ</a:t>
            </a:r>
            <a:r>
              <a:rPr lang="en-US" sz="1200" baseline="-25000" dirty="0" err="1"/>
              <a:t>SEF</a:t>
            </a:r>
            <a:r>
              <a:rPr lang="en-US" sz="1200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3982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7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EE63C5-1E4E-4D3B-A6DE-E330C0CC82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A2444C1-2915-4CC6-96FE-8C2DEA83E183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23C37C2-A600-4F33-BA46-D4218B8107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Prove It Before You Use It</a:t>
            </a:r>
          </a:p>
        </p:txBody>
      </p:sp>
      <p:pic>
        <p:nvPicPr>
          <p:cNvPr id="5" name="Picture Placeholder 55" descr="A picture containing man&#10;&#10;Description automatically generated">
            <a:extLst>
              <a:ext uri="{FF2B5EF4-FFF2-40B4-BE49-F238E27FC236}">
                <a16:creationId xmlns:a16="http://schemas.microsoft.com/office/drawing/2014/main" id="{C81B1B23-C8F9-47F2-AD89-A2095ACDF6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 bwMode="auto">
          <a:xfrm>
            <a:off x="4447734" y="2182999"/>
            <a:ext cx="4696266" cy="46962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520345E5-BB34-447A-B4D2-4183ADF0271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08405" y="1278016"/>
                <a:ext cx="7682023" cy="5181600"/>
              </a:xfrm>
            </p:spPr>
            <p:txBody>
              <a:bodyPr/>
              <a:lstStyle/>
              <a:p>
                <a:r>
                  <a:rPr lang="en-US" sz="2000" dirty="0"/>
                  <a:t>Using </a:t>
                </a:r>
                <a14:m>
                  <m:oMath xmlns:m="http://schemas.openxmlformats.org/officeDocument/2006/math">
                    <m:r>
                      <a:rPr lang="en-US" sz="2000" b="0" i="1" kern="1200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2000" b="0" i="1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2000" b="0" i="1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2000" b="0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Essential</m:t>
                        </m:r>
                        <m:r>
                          <a:rPr lang="en-US" sz="2000" b="0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_</m:t>
                        </m:r>
                        <m:r>
                          <a:rPr lang="en-US" sz="2000" b="0" i="1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𝑏𝑖𝑡</m:t>
                        </m:r>
                      </m:sub>
                    </m:sSub>
                    <m:r>
                      <a:rPr lang="en-US" sz="2000" b="0" i="1" kern="1200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as upper-bounds is not a new concept.</a:t>
                </a:r>
              </a:p>
              <a:p>
                <a:r>
                  <a:rPr lang="en-US" sz="2000" dirty="0"/>
                  <a:t>However, </a:t>
                </a:r>
                <a14:m>
                  <m:oMath xmlns:m="http://schemas.openxmlformats.org/officeDocument/2006/math">
                    <m:r>
                      <a:rPr lang="en-US" sz="2000" b="0" i="1" kern="1200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2000" b="0" i="1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000" b="0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2000" b="0" i="1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2000" b="0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b="0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Essential</m:t>
                        </m:r>
                        <m:r>
                          <a:rPr lang="en-US" sz="2000" b="0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_</m:t>
                        </m:r>
                        <m:r>
                          <a:rPr lang="en-US" sz="2000" b="0" i="1" kern="12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𝑏𝑖𝑡</m:t>
                        </m:r>
                      </m:sub>
                    </m:sSub>
                    <m:r>
                      <a:rPr lang="en-US" sz="2000" b="0" i="1" kern="1200" spc="1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dirty="0"/>
                  <a:t>should only be used if it is known/proven to be an upper-bound (or close enough depending on criticality).</a:t>
                </a:r>
              </a:p>
              <a:p>
                <a:r>
                  <a:rPr lang="en-US" sz="2000" dirty="0">
                    <a:solidFill>
                      <a:srgbClr val="FF0000"/>
                    </a:solidFill>
                  </a:rPr>
                  <a:t>The proof of bounding has been the missing factor; and is now necessary.</a:t>
                </a:r>
              </a:p>
              <a:p>
                <a:r>
                  <a:rPr lang="en-US" sz="2000" dirty="0"/>
                  <a:t>Why now? Device complexity includes a significant amount of hidden logic.  </a:t>
                </a:r>
              </a:p>
              <a:p>
                <a:pPr lvl="1"/>
                <a:r>
                  <a:rPr lang="en-US" sz="1800" dirty="0"/>
                  <a:t>Hidden logic have components that are not included in the essential bit count.</a:t>
                </a:r>
              </a:p>
              <a:p>
                <a:pPr lvl="1"/>
                <a:r>
                  <a:rPr lang="en-US" sz="1800" dirty="0"/>
                  <a:t>It has shown (in flight) to impact susceptibility (e.g., internal scrubbers).</a:t>
                </a:r>
              </a:p>
            </p:txBody>
          </p:sp>
        </mc:Choice>
        <mc:Fallback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520345E5-BB34-447A-B4D2-4183ADF0271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8405" y="1278016"/>
                <a:ext cx="7682023" cy="5181600"/>
              </a:xfrm>
              <a:blipFill>
                <a:blip r:embed="rId3"/>
                <a:stretch>
                  <a:fillRect l="-714" t="-706" r="-4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53036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20D91AE-5AC6-436A-A6CF-F10F2C82034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81001" y="1905000"/>
                <a:ext cx="8382000" cy="5334000"/>
              </a:xfrm>
            </p:spPr>
            <p:txBody>
              <a:bodyPr>
                <a:noAutofit/>
              </a:bodyPr>
              <a:lstStyle/>
              <a:p>
                <a:r>
                  <a:rPr lang="en-US" sz="1800" dirty="0"/>
                  <a:t>Goal is to determine if generic data can be extrapolated to characterize complex tactical designs.</a:t>
                </a:r>
              </a:p>
              <a:p>
                <a:r>
                  <a:rPr lang="en-US" sz="1800" dirty="0"/>
                  <a:t>Providing DFF, CLB, and LUT generic test data is not extrapolatable.  </a:t>
                </a:r>
              </a:p>
              <a:p>
                <a:pPr lvl="1"/>
                <a:r>
                  <a:rPr lang="en-US" sz="1800" dirty="0"/>
                  <a:t>Topology effects are non-linear and does not include hidden logic.</a:t>
                </a:r>
              </a:p>
              <a:p>
                <a:r>
                  <a:rPr lang="en-US" sz="1800" dirty="0"/>
                  <a:t>An alternative is to prove </a:t>
                </a:r>
                <a14:m>
                  <m:oMath xmlns:m="http://schemas.openxmlformats.org/officeDocument/2006/math">
                    <m:r>
                      <a:rPr lang="en-US" sz="1800" i="1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Essential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_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𝑏𝑖𝑡</m:t>
                        </m:r>
                      </m:sub>
                    </m:sSub>
                  </m:oMath>
                </a14:m>
                <a:r>
                  <a:rPr lang="en-US" sz="1800" dirty="0"/>
                  <a:t> is an upper-bound to </a:t>
                </a:r>
                <a14:m>
                  <m:oMath xmlns:m="http://schemas.openxmlformats.org/officeDocument/2006/math">
                    <m:r>
                      <a:rPr lang="en-US" sz="1800" i="1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SEF</m:t>
                        </m:r>
                      </m:sub>
                    </m:sSub>
                  </m:oMath>
                </a14:m>
                <a:r>
                  <a:rPr lang="en-US" sz="1800" dirty="0"/>
                  <a:t>.</a:t>
                </a:r>
              </a:p>
              <a:p>
                <a:pPr marL="457200" lvl="1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20D91AE-5AC6-436A-A6CF-F10F2C8203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1" y="1905000"/>
                <a:ext cx="8382000" cy="5334000"/>
              </a:xfrm>
              <a:blipFill>
                <a:blip r:embed="rId2"/>
                <a:stretch>
                  <a:fillRect l="-509" t="-6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2BAC1383-8E25-4451-AA2A-FD22DFF96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64"/>
            <a:ext cx="8000999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Xilinx SEU Test and Analysis: What Can the Manufacturer Provide? </a:t>
            </a:r>
            <a:br>
              <a:rPr lang="en-US" dirty="0"/>
            </a:br>
            <a:r>
              <a:rPr lang="en-US" sz="2700" dirty="0">
                <a:solidFill>
                  <a:srgbClr val="FF00FF"/>
                </a:solidFill>
              </a:rPr>
              <a:t>Front-end Proof of Concept</a:t>
            </a:r>
            <a:endParaRPr lang="en-US" dirty="0">
              <a:solidFill>
                <a:srgbClr val="FF00FF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FB85349-B61B-4BC6-AA34-743001BCC427}"/>
                  </a:ext>
                </a:extLst>
              </p:cNvPr>
              <p:cNvSpPr/>
              <p:nvPr/>
            </p:nvSpPr>
            <p:spPr>
              <a:xfrm>
                <a:off x="762000" y="1291530"/>
                <a:ext cx="7070718" cy="4250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𝐿𝐸𝑇</m:t>
                          </m:r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2000" b="0" i="0" spc="10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Essential</m:t>
                          </m:r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_</m:t>
                          </m:r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𝑏𝑖𝑡</m:t>
                          </m:r>
                        </m:sub>
                      </m:sSub>
                      <m:r>
                        <a:rPr lang="en-US" sz="2000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r>
                        <a:rPr lang="en-US" sz="2000" b="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𝐸𝑠𝑠𝑒𝑛𝑡𝑖𝑎𝑙</m:t>
                      </m:r>
                      <m:r>
                        <a:rPr lang="en-US" sz="2000" b="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_</m:t>
                      </m:r>
                      <m:r>
                        <a:rPr lang="en-US" sz="2000" b="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𝑏𝑖𝑡𝑠</m:t>
                      </m:r>
                      <m:r>
                        <a:rPr lang="en-US" sz="2000" b="0" i="1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×</m:t>
                      </m:r>
                      <m:r>
                        <a:rPr lang="en-US" sz="2000" i="1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𝐿𝐸𝑇</m:t>
                          </m:r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b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𝑐𝑜𝑛𝑓𝑖𝑔𝑢𝑟𝑎𝑡𝑖𝑜𝑛</m:t>
                          </m:r>
                          <m:r>
                            <a:rPr lang="en-US" sz="20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_</m:t>
                          </m:r>
                          <m:r>
                            <a:rPr lang="en-US" sz="20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𝑏𝑖𝑡</m:t>
                          </m:r>
                        </m:sub>
                      </m:sSub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9FB85349-B61B-4BC6-AA34-743001BCC42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291530"/>
                <a:ext cx="7070718" cy="425053"/>
              </a:xfrm>
              <a:prstGeom prst="rect">
                <a:avLst/>
              </a:prstGeom>
              <a:blipFill>
                <a:blip r:embed="rId3"/>
                <a:stretch>
                  <a:fillRect b="-85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Group 5">
            <a:extLst>
              <a:ext uri="{FF2B5EF4-FFF2-40B4-BE49-F238E27FC236}">
                <a16:creationId xmlns:a16="http://schemas.microsoft.com/office/drawing/2014/main" id="{1B2C2034-6D33-4A9F-A74F-91900A917C86}"/>
              </a:ext>
            </a:extLst>
          </p:cNvPr>
          <p:cNvGrpSpPr/>
          <p:nvPr/>
        </p:nvGrpSpPr>
        <p:grpSpPr>
          <a:xfrm>
            <a:off x="838200" y="4597458"/>
            <a:ext cx="7772400" cy="667420"/>
            <a:chOff x="1159934" y="1511468"/>
            <a:chExt cx="8060266" cy="667420"/>
          </a:xfrm>
        </p:grpSpPr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408550D6-B851-4BF0-9DAA-2133B86C7C32}"/>
                </a:ext>
              </a:extLst>
            </p:cNvPr>
            <p:cNvSpPr/>
            <p:nvPr/>
          </p:nvSpPr>
          <p:spPr>
            <a:xfrm>
              <a:off x="1159934" y="1511468"/>
              <a:ext cx="1466144" cy="655282"/>
            </a:xfrm>
            <a:prstGeom prst="rightArrow">
              <a:avLst/>
            </a:prstGeom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2100000" rev="0"/>
              </a:camera>
              <a:lightRig rig="flood" dir="t">
                <a:rot lat="0" lon="0" rev="13800000"/>
              </a:lightRig>
            </a:scene3d>
            <a:sp3d extrusionH="107950" prstMaterial="plastic">
              <a:bevelT w="82550" h="63500" prst="divot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57EF92F-AA18-4BCC-8D2F-6951C1E14D15}"/>
                </a:ext>
              </a:extLst>
            </p:cNvPr>
            <p:cNvSpPr txBox="1"/>
            <p:nvPr/>
          </p:nvSpPr>
          <p:spPr>
            <a:xfrm>
              <a:off x="2933700" y="1532557"/>
              <a:ext cx="62865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Manufacturer provides generic data: configuration, BRAM, and embedded logic cross-sections.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BDA63AEA-E983-4A8C-ADAB-ED371AD76E14}"/>
              </a:ext>
            </a:extLst>
          </p:cNvPr>
          <p:cNvGrpSpPr/>
          <p:nvPr/>
        </p:nvGrpSpPr>
        <p:grpSpPr>
          <a:xfrm>
            <a:off x="49305" y="3810000"/>
            <a:ext cx="7772400" cy="676718"/>
            <a:chOff x="1159934" y="1511468"/>
            <a:chExt cx="8060266" cy="676718"/>
          </a:xfrm>
        </p:grpSpPr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8F1C4B4F-8A94-41EB-9154-97609FF854D9}"/>
                </a:ext>
              </a:extLst>
            </p:cNvPr>
            <p:cNvSpPr/>
            <p:nvPr/>
          </p:nvSpPr>
          <p:spPr>
            <a:xfrm>
              <a:off x="1159934" y="1511468"/>
              <a:ext cx="1466144" cy="655282"/>
            </a:xfrm>
            <a:prstGeom prst="rightArrow">
              <a:avLst/>
            </a:prstGeom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2100000" rev="0"/>
              </a:camera>
              <a:lightRig rig="flood" dir="t">
                <a:rot lat="0" lon="0" rev="13800000"/>
              </a:lightRig>
            </a:scene3d>
            <a:sp3d extrusionH="107950" prstMaterial="plastic">
              <a:bevelT w="82550" h="63500" prst="divot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B9B42F9-7EDE-44FE-AF1B-B75683BF9A30}"/>
                    </a:ext>
                  </a:extLst>
                </p:cNvPr>
                <p:cNvSpPr txBox="1"/>
                <p:nvPr/>
              </p:nvSpPr>
              <p:spPr>
                <a:xfrm>
                  <a:off x="2933700" y="1532557"/>
                  <a:ext cx="6286500" cy="65562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Manufacturer performs a variety of tests (benchmarks) to compare </a:t>
                  </a:r>
                  <a14:m>
                    <m:oMath xmlns:m="http://schemas.openxmlformats.org/officeDocument/2006/math">
                      <m:r>
                        <a:rPr lang="en-US" i="1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𝐿𝐸𝑇</m:t>
                          </m:r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Essential</m:t>
                          </m:r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_</m:t>
                          </m:r>
                          <m: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𝑏𝑖𝑡</m:t>
                          </m:r>
                        </m:sub>
                      </m:sSub>
                      <m:r>
                        <a:rPr lang="en-US" i="1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</m:oMath>
                  </a14:m>
                  <a:r>
                    <a:rPr lang="en-US" dirty="0"/>
                    <a:t>to </a:t>
                  </a:r>
                  <a14:m>
                    <m:oMath xmlns:m="http://schemas.openxmlformats.org/officeDocument/2006/math">
                      <m:r>
                        <a:rPr lang="en-US" i="1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𝐿𝐸𝑇</m:t>
                          </m:r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SEF</m:t>
                          </m:r>
                        </m:sub>
                      </m:sSub>
                    </m:oMath>
                  </a14:m>
                  <a:r>
                    <a:rPr lang="en-US" dirty="0"/>
                    <a:t>.</a:t>
                  </a:r>
                </a:p>
              </p:txBody>
            </p:sp>
          </mc:Choice>
          <mc:Fallback xmlns=""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3B9B42F9-7EDE-44FE-AF1B-B75683BF9A30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933700" y="1532557"/>
                  <a:ext cx="6286500" cy="655629"/>
                </a:xfrm>
                <a:prstGeom prst="rect">
                  <a:avLst/>
                </a:prstGeom>
                <a:blipFill>
                  <a:blip r:embed="rId4"/>
                  <a:stretch>
                    <a:fillRect l="-905" t="-4630" b="-1296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3C87D28-4FD1-40B6-B5F6-8211DD344503}"/>
              </a:ext>
            </a:extLst>
          </p:cNvPr>
          <p:cNvGrpSpPr/>
          <p:nvPr/>
        </p:nvGrpSpPr>
        <p:grpSpPr>
          <a:xfrm>
            <a:off x="1827757" y="5279917"/>
            <a:ext cx="7638973" cy="1231106"/>
            <a:chOff x="1299259" y="1549067"/>
            <a:chExt cx="7921897" cy="1231106"/>
          </a:xfrm>
        </p:grpSpPr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7961058D-D5A1-4BEC-A5C8-55F7E20E1D6B}"/>
                </a:ext>
              </a:extLst>
            </p:cNvPr>
            <p:cNvSpPr/>
            <p:nvPr/>
          </p:nvSpPr>
          <p:spPr>
            <a:xfrm>
              <a:off x="1299259" y="1708415"/>
              <a:ext cx="1466144" cy="655282"/>
            </a:xfrm>
            <a:prstGeom prst="rightArrow">
              <a:avLst/>
            </a:prstGeom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2100000" rev="0"/>
              </a:camera>
              <a:lightRig rig="flood" dir="t">
                <a:rot lat="0" lon="0" rev="13800000"/>
              </a:lightRig>
            </a:scene3d>
            <a:sp3d extrusionH="107950" prstMaterial="plastic">
              <a:bevelT w="82550" h="63500" prst="divot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BC513C7-C006-4E01-941F-1493DB087A67}"/>
                </a:ext>
              </a:extLst>
            </p:cNvPr>
            <p:cNvSpPr txBox="1"/>
            <p:nvPr/>
          </p:nvSpPr>
          <p:spPr>
            <a:xfrm>
              <a:off x="2934656" y="1549067"/>
              <a:ext cx="6286500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Manufacturer performs additional testing to investigate potential SEFIs and other device SEE susceptibilities (global routes and SEL).</a:t>
              </a:r>
            </a:p>
            <a:p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8" name="Slide Number Placeholder 2">
            <a:extLst>
              <a:ext uri="{FF2B5EF4-FFF2-40B4-BE49-F238E27FC236}">
                <a16:creationId xmlns:a16="http://schemas.microsoft.com/office/drawing/2014/main" id="{302EAF5F-5053-4588-816C-4965FA96D387}"/>
              </a:ext>
            </a:extLst>
          </p:cNvPr>
          <p:cNvSpPr txBox="1">
            <a:spLocks/>
          </p:cNvSpPr>
          <p:nvPr/>
        </p:nvSpPr>
        <p:spPr>
          <a:xfrm>
            <a:off x="8407023" y="6578220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697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20D91AE-5AC6-436A-A6CF-F10F2C82034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22559" y="1447800"/>
                <a:ext cx="8898882" cy="5334000"/>
              </a:xfrm>
            </p:spPr>
            <p:txBody>
              <a:bodyPr>
                <a:noAutofit/>
              </a:bodyPr>
              <a:lstStyle/>
              <a:p>
                <a:r>
                  <a:rPr lang="en-US" sz="1800" dirty="0"/>
                  <a:t>If </a:t>
                </a:r>
                <a14:m>
                  <m:oMath xmlns:m="http://schemas.openxmlformats.org/officeDocument/2006/math">
                    <m:r>
                      <a:rPr lang="en-US" sz="1800" i="1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Essential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_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𝑏𝑖𝑡</m:t>
                        </m:r>
                      </m:sub>
                    </m:sSub>
                    <m:r>
                      <a:rPr lang="en-US" sz="1800" i="1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1800" dirty="0"/>
                  <a:t>proves to be a satisfactory upper-bound, the</a:t>
                </a:r>
                <a:r>
                  <a:rPr lang="en-US" sz="1800" spc="10" dirty="0">
                    <a:solidFill>
                      <a:srgbClr val="002060"/>
                    </a:solidFill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1800" i="1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𝑐𝑜𝑛𝑓𝑖𝑔𝑢𝑟𝑎𝑡𝑖𝑜𝑛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_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𝑏𝑖𝑡</m:t>
                        </m:r>
                      </m:sub>
                    </m:sSub>
                  </m:oMath>
                </a14:m>
                <a:r>
                  <a:rPr lang="en-US" sz="1800" dirty="0"/>
                  <a:t> data and the tactical design’s calculated essential-bits can be used by development teams for survivability analysis.</a:t>
                </a:r>
              </a:p>
              <a:p>
                <a:r>
                  <a:rPr lang="en-US" sz="1800" spc="10" dirty="0">
                    <a:ea typeface="Times New Roman" panose="02020603050405020304" pitchFamily="18" charset="0"/>
                  </a:rPr>
                  <a:t>In the past, </a:t>
                </a:r>
                <a14:m>
                  <m:oMath xmlns:m="http://schemas.openxmlformats.org/officeDocument/2006/math">
                    <m:r>
                      <a:rPr lang="en-US" sz="1800" i="1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Essential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_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𝑏𝑖𝑡</m:t>
                        </m:r>
                      </m:sub>
                    </m:sSub>
                  </m:oMath>
                </a14:m>
                <a:r>
                  <a:rPr lang="en-US" sz="1800" dirty="0"/>
                  <a:t> has been assumed (by some) to be adequate for survivability prediction.  However, as technology shrinks the need for  RTD-MFTF testing and proof of concept is growing:</a:t>
                </a:r>
              </a:p>
              <a:p>
                <a:pPr lvl="1"/>
                <a:r>
                  <a:rPr lang="en-US" sz="1800" dirty="0"/>
                  <a:t>Mixed-signal circuitry, global-routes, and hidden logic (embedded IP cores) will have more impact on </a:t>
                </a:r>
                <a14:m>
                  <m:oMath xmlns:m="http://schemas.openxmlformats.org/officeDocument/2006/math">
                    <m:r>
                      <a:rPr lang="en-US" sz="1800" i="1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sz="1800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800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SEF</m:t>
                        </m:r>
                      </m:sub>
                    </m:sSub>
                  </m:oMath>
                </a14:m>
                <a:r>
                  <a:rPr lang="en-US" sz="1800" dirty="0"/>
                  <a:t> at low LETs.  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B20D91AE-5AC6-436A-A6CF-F10F2C8203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2559" y="1447800"/>
                <a:ext cx="8898882" cy="5334000"/>
              </a:xfrm>
              <a:blipFill>
                <a:blip r:embed="rId2"/>
                <a:stretch>
                  <a:fillRect l="-411" t="-686" r="-8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2BAC1383-8E25-4451-AA2A-FD22DFF962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6264"/>
            <a:ext cx="8000999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Xilinx SEU Test and Analysis: What Does The End-User Do with The Data? </a:t>
            </a:r>
            <a:br>
              <a:rPr lang="en-US" dirty="0"/>
            </a:br>
            <a:r>
              <a:rPr lang="en-US" sz="2700" dirty="0">
                <a:solidFill>
                  <a:srgbClr val="FF00FF"/>
                </a:solidFill>
              </a:rPr>
              <a:t>Application of Concept</a:t>
            </a:r>
            <a:endParaRPr lang="en-US" dirty="0">
              <a:solidFill>
                <a:srgbClr val="FF00FF"/>
              </a:solidFill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5635381-41D6-40C9-8E1E-7D9719E59FBD}"/>
              </a:ext>
            </a:extLst>
          </p:cNvPr>
          <p:cNvGrpSpPr/>
          <p:nvPr/>
        </p:nvGrpSpPr>
        <p:grpSpPr>
          <a:xfrm>
            <a:off x="-35860" y="4023532"/>
            <a:ext cx="10002963" cy="664926"/>
            <a:chOff x="1384308" y="1696047"/>
            <a:chExt cx="7299993" cy="664926"/>
          </a:xfrm>
        </p:grpSpPr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B4E39DA8-9A56-4FF2-B28C-F8AC9FE747CF}"/>
                </a:ext>
              </a:extLst>
            </p:cNvPr>
            <p:cNvSpPr/>
            <p:nvPr/>
          </p:nvSpPr>
          <p:spPr>
            <a:xfrm>
              <a:off x="1384308" y="1705691"/>
              <a:ext cx="749093" cy="655282"/>
            </a:xfrm>
            <a:prstGeom prst="rightArrow">
              <a:avLst/>
            </a:prstGeom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2100000" rev="0"/>
              </a:camera>
              <a:lightRig rig="flood" dir="t">
                <a:rot lat="0" lon="0" rev="13800000"/>
              </a:lightRig>
            </a:scene3d>
            <a:sp3d extrusionH="107950" prstMaterial="plastic">
              <a:bevelT w="82550" h="63500" prst="divot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9FD6D721-DA8C-4DB0-BDFE-F8973146A733}"/>
                    </a:ext>
                  </a:extLst>
                </p:cNvPr>
                <p:cNvSpPr txBox="1"/>
                <p:nvPr/>
              </p:nvSpPr>
              <p:spPr>
                <a:xfrm>
                  <a:off x="2133401" y="1696047"/>
                  <a:ext cx="6550900" cy="66492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Compare your design to manufacturer benchmark designs. Use </a:t>
                  </a:r>
                </a:p>
                <a:p>
                  <a14:m>
                    <m:oMath xmlns:m="http://schemas.openxmlformats.org/officeDocument/2006/math">
                      <m:r>
                        <a:rPr lang="en-US" i="1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𝐿𝐸𝑇</m:t>
                          </m:r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Essential</m:t>
                          </m:r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_</m:t>
                          </m:r>
                          <m: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𝑏𝑖𝑡</m:t>
                          </m:r>
                        </m:sub>
                      </m:sSub>
                      <m:r>
                        <a:rPr lang="en-US" b="0" i="0" spc="10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</m:oMath>
                  </a14:m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for survivability calculations if </a:t>
                  </a:r>
                  <a14:m>
                    <m:oMath xmlns:m="http://schemas.openxmlformats.org/officeDocument/2006/math">
                      <m:r>
                        <a:rPr lang="en-US" i="1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𝐿𝐸𝑇</m:t>
                          </m:r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Essential</m:t>
                          </m:r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_</m:t>
                          </m:r>
                          <m: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𝑏𝑖𝑡</m:t>
                          </m:r>
                        </m:sub>
                      </m:sSub>
                    </m:oMath>
                  </a14:m>
                  <a:r>
                    <a:rPr lang="en-US" dirty="0">
                      <a:latin typeface="Arial" panose="020B0604020202020204" pitchFamily="34" charset="0"/>
                      <a:cs typeface="Arial" panose="020B0604020202020204" pitchFamily="34" charset="0"/>
                    </a:rPr>
                    <a:t> &gt; </a:t>
                  </a:r>
                  <a14:m>
                    <m:oMath xmlns:m="http://schemas.openxmlformats.org/officeDocument/2006/math">
                      <m:r>
                        <a:rPr lang="en-US" i="1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𝜎</m:t>
                      </m:r>
                      <m:sSub>
                        <m:sSubPr>
                          <m:ctrlP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(</m:t>
                          </m:r>
                          <m:r>
                            <a:rPr lang="en-US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𝐿𝐸𝑇</m:t>
                          </m:r>
                          <m: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)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SEF</m:t>
                          </m:r>
                        </m:sub>
                      </m:sSub>
                    </m:oMath>
                  </a14:m>
                  <a:endParaRPr lang="en-US" sz="2000" dirty="0"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mc:Choice>
          <mc:Fallback xmlns="">
            <p:sp>
              <p:nvSpPr>
                <p:cNvPr id="8" name="TextBox 7">
                  <a:extLst>
                    <a:ext uri="{FF2B5EF4-FFF2-40B4-BE49-F238E27FC236}">
                      <a16:creationId xmlns:a16="http://schemas.microsoft.com/office/drawing/2014/main" id="{9FD6D721-DA8C-4DB0-BDFE-F8973146A733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33401" y="1696047"/>
                  <a:ext cx="6550900" cy="664926"/>
                </a:xfrm>
                <a:prstGeom prst="rect">
                  <a:avLst/>
                </a:prstGeom>
                <a:blipFill>
                  <a:blip r:embed="rId3"/>
                  <a:stretch>
                    <a:fillRect l="-611" t="-4587" b="-11009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EE2D8C25-345C-4040-8052-346D360EDE1D}"/>
              </a:ext>
            </a:extLst>
          </p:cNvPr>
          <p:cNvGrpSpPr/>
          <p:nvPr/>
        </p:nvGrpSpPr>
        <p:grpSpPr>
          <a:xfrm>
            <a:off x="432928" y="4815250"/>
            <a:ext cx="8588513" cy="954107"/>
            <a:chOff x="1154058" y="1473418"/>
            <a:chExt cx="8182898" cy="954107"/>
          </a:xfrm>
        </p:grpSpPr>
        <p:sp>
          <p:nvSpPr>
            <p:cNvPr id="12" name="Arrow: Right 11">
              <a:extLst>
                <a:ext uri="{FF2B5EF4-FFF2-40B4-BE49-F238E27FC236}">
                  <a16:creationId xmlns:a16="http://schemas.microsoft.com/office/drawing/2014/main" id="{0503915D-D437-4517-AEAB-96FEB9F3C9D8}"/>
                </a:ext>
              </a:extLst>
            </p:cNvPr>
            <p:cNvSpPr/>
            <p:nvPr/>
          </p:nvSpPr>
          <p:spPr>
            <a:xfrm>
              <a:off x="1154058" y="1548782"/>
              <a:ext cx="1386596" cy="655282"/>
            </a:xfrm>
            <a:prstGeom prst="rightArrow">
              <a:avLst/>
            </a:prstGeom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2100000" rev="0"/>
              </a:camera>
              <a:lightRig rig="flood" dir="t">
                <a:rot lat="0" lon="0" rev="13800000"/>
              </a:lightRig>
            </a:scene3d>
            <a:sp3d extrusionH="107950" prstMaterial="plastic">
              <a:bevelT w="82550" h="63500" prst="divot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11193A3-136D-47C9-8087-8E0974EA34F3}"/>
                </a:ext>
              </a:extLst>
            </p:cNvPr>
            <p:cNvSpPr txBox="1"/>
            <p:nvPr/>
          </p:nvSpPr>
          <p:spPr>
            <a:xfrm>
              <a:off x="2657425" y="1473418"/>
              <a:ext cx="667953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If manufacturer data show anomalies or your tactical design has untested complexities, additional RTD testing will be needed.</a:t>
              </a:r>
            </a:p>
            <a:p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E77A3EC-5253-4456-8EA6-F253E1FAE330}"/>
              </a:ext>
            </a:extLst>
          </p:cNvPr>
          <p:cNvGrpSpPr/>
          <p:nvPr/>
        </p:nvGrpSpPr>
        <p:grpSpPr>
          <a:xfrm>
            <a:off x="1352899" y="5703094"/>
            <a:ext cx="7791102" cy="1231106"/>
            <a:chOff x="1299259" y="1708415"/>
            <a:chExt cx="7423146" cy="1231106"/>
          </a:xfrm>
        </p:grpSpPr>
        <p:sp>
          <p:nvSpPr>
            <p:cNvPr id="15" name="Arrow: Right 14">
              <a:extLst>
                <a:ext uri="{FF2B5EF4-FFF2-40B4-BE49-F238E27FC236}">
                  <a16:creationId xmlns:a16="http://schemas.microsoft.com/office/drawing/2014/main" id="{61D75BB2-2FA6-4CAA-8AED-384C963F8759}"/>
                </a:ext>
              </a:extLst>
            </p:cNvPr>
            <p:cNvSpPr/>
            <p:nvPr/>
          </p:nvSpPr>
          <p:spPr>
            <a:xfrm>
              <a:off x="1299259" y="1708415"/>
              <a:ext cx="1466144" cy="655282"/>
            </a:xfrm>
            <a:prstGeom prst="rightArrow">
              <a:avLst/>
            </a:prstGeom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2100000" rev="0"/>
              </a:camera>
              <a:lightRig rig="flood" dir="t">
                <a:rot lat="0" lon="0" rev="13800000"/>
              </a:lightRig>
            </a:scene3d>
            <a:sp3d extrusionH="107950" prstMaterial="plastic">
              <a:bevelT w="82550" h="63500" prst="divot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3EC1BE9-4AB1-42EB-BE54-9C2E825C4216}"/>
                </a:ext>
              </a:extLst>
            </p:cNvPr>
            <p:cNvSpPr txBox="1"/>
            <p:nvPr/>
          </p:nvSpPr>
          <p:spPr>
            <a:xfrm>
              <a:off x="2853694" y="1708415"/>
              <a:ext cx="5868711" cy="1231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The end-user should not piecemeal small grained components (e.g., CLBs) for survivability analysis because of hidden logic and topological non-linearities.</a:t>
              </a:r>
            </a:p>
            <a:p>
              <a:endParaRPr lang="en-US" sz="2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Slide Number Placeholder 2">
            <a:extLst>
              <a:ext uri="{FF2B5EF4-FFF2-40B4-BE49-F238E27FC236}">
                <a16:creationId xmlns:a16="http://schemas.microsoft.com/office/drawing/2014/main" id="{E53C0823-040D-48E1-ACC7-02687B5E2954}"/>
              </a:ext>
            </a:extLst>
          </p:cNvPr>
          <p:cNvSpPr txBox="1">
            <a:spLocks/>
          </p:cNvSpPr>
          <p:nvPr/>
        </p:nvSpPr>
        <p:spPr>
          <a:xfrm>
            <a:off x="8407023" y="6606021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78A1873-2782-41E5-8B55-BD4026C31C05}"/>
              </a:ext>
            </a:extLst>
          </p:cNvPr>
          <p:cNvSpPr txBox="1"/>
          <p:nvPr/>
        </p:nvSpPr>
        <p:spPr>
          <a:xfrm>
            <a:off x="6197223" y="1155673"/>
            <a:ext cx="2209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Intellectual property (IP)</a:t>
            </a:r>
          </a:p>
        </p:txBody>
      </p:sp>
    </p:spTree>
    <p:extLst>
      <p:ext uri="{BB962C8B-B14F-4D97-AF65-F5344CB8AC3E}">
        <p14:creationId xmlns:p14="http://schemas.microsoft.com/office/powerpoint/2010/main" val="62050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EBAB1-34C1-4341-90F1-8B3E82C54B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03" y="-112752"/>
            <a:ext cx="7375298" cy="1143000"/>
          </a:xfrm>
        </p:spPr>
        <p:txBody>
          <a:bodyPr/>
          <a:lstStyle/>
          <a:p>
            <a:pPr algn="l"/>
            <a:r>
              <a:rPr lang="en-US" dirty="0" err="1"/>
              <a:t>Kintex</a:t>
            </a:r>
            <a:r>
              <a:rPr lang="en-US" dirty="0"/>
              <a:t> </a:t>
            </a:r>
            <a:r>
              <a:rPr lang="en-US" dirty="0" err="1"/>
              <a:t>UltraScale</a:t>
            </a:r>
            <a:r>
              <a:rPr lang="en-US" dirty="0"/>
              <a:t> SEU Cross-Sections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00000000-0008-0000-1000-000009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5395617"/>
              </p:ext>
            </p:extLst>
          </p:nvPr>
        </p:nvGraphicFramePr>
        <p:xfrm>
          <a:off x="27160" y="915353"/>
          <a:ext cx="4069080" cy="2970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00000000-0008-0000-0C00-000002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5650225"/>
              </p:ext>
            </p:extLst>
          </p:nvPr>
        </p:nvGraphicFramePr>
        <p:xfrm>
          <a:off x="4557794" y="762000"/>
          <a:ext cx="4191000" cy="3168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0000000-0008-0000-1500-000005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9823871"/>
              </p:ext>
            </p:extLst>
          </p:nvPr>
        </p:nvGraphicFramePr>
        <p:xfrm>
          <a:off x="156754" y="3714405"/>
          <a:ext cx="5364480" cy="2970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D15A2B4D-455B-495D-B1AF-9BFABBA38449}"/>
              </a:ext>
            </a:extLst>
          </p:cNvPr>
          <p:cNvSpPr txBox="1"/>
          <p:nvPr/>
        </p:nvSpPr>
        <p:spPr>
          <a:xfrm>
            <a:off x="5775614" y="3886200"/>
            <a:ext cx="31397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ssential</a:t>
            </a:r>
            <a:r>
              <a:rPr lang="en-US" sz="2400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_bit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l-GR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6B83823-4A8F-48AA-9CBD-4AB782A972A7}"/>
              </a:ext>
            </a:extLst>
          </p:cNvPr>
          <p:cNvSpPr txBox="1"/>
          <p:nvPr/>
        </p:nvSpPr>
        <p:spPr>
          <a:xfrm>
            <a:off x="4959532" y="4347865"/>
            <a:ext cx="4191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Implies </a:t>
            </a:r>
            <a:r>
              <a:rPr lang="el-GR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σ</a:t>
            </a:r>
            <a:r>
              <a:rPr lang="en-US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Essential_bit</a:t>
            </a:r>
            <a:r>
              <a:rPr lang="en-US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used to predict survivability (non-mitigated design).</a:t>
            </a:r>
          </a:p>
          <a:p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testing will be performed to investigate if there are SEFIs and if upper-bound holds across complex designs (e.g., embedded processors); and higher LET.</a:t>
            </a:r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CE286987-11C1-4F76-9B90-6C716577514C}"/>
              </a:ext>
            </a:extLst>
          </p:cNvPr>
          <p:cNvSpPr txBox="1">
            <a:spLocks/>
          </p:cNvSpPr>
          <p:nvPr/>
        </p:nvSpPr>
        <p:spPr>
          <a:xfrm>
            <a:off x="8407023" y="6578220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19973DC-8D2B-4B78-9877-E761AEB3811C}"/>
              </a:ext>
            </a:extLst>
          </p:cNvPr>
          <p:cNvSpPr txBox="1"/>
          <p:nvPr/>
        </p:nvSpPr>
        <p:spPr>
          <a:xfrm>
            <a:off x="5548394" y="1061833"/>
            <a:ext cx="35956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100 DSP48 multiply-accumulate DSP blocks @ 100 MHz.  Includes stage coefficients.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CC61A27-DC25-4E59-AFCE-4ABF1B2561BD}"/>
              </a:ext>
            </a:extLst>
          </p:cNvPr>
          <p:cNvSpPr txBox="1"/>
          <p:nvPr/>
        </p:nvSpPr>
        <p:spPr>
          <a:xfrm>
            <a:off x="1764824" y="5643084"/>
            <a:ext cx="3498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GTX channel with Aurora protocol@ 3.125 GHz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A8B9135-185E-48F6-B303-780B987D8AD5}"/>
              </a:ext>
            </a:extLst>
          </p:cNvPr>
          <p:cNvSpPr txBox="1"/>
          <p:nvPr/>
        </p:nvSpPr>
        <p:spPr>
          <a:xfrm>
            <a:off x="984586" y="918144"/>
            <a:ext cx="2456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200 counters@ 50 MHz</a:t>
            </a:r>
          </a:p>
        </p:txBody>
      </p:sp>
    </p:spTree>
    <p:extLst>
      <p:ext uri="{BB962C8B-B14F-4D97-AF65-F5344CB8AC3E}">
        <p14:creationId xmlns:p14="http://schemas.microsoft.com/office/powerpoint/2010/main" val="96649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dirty="0"/>
              <a:t>Acronyms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457200" y="1256405"/>
            <a:ext cx="4343400" cy="5120640"/>
          </a:xfrm>
        </p:spPr>
        <p:txBody>
          <a:bodyPr>
            <a:normAutofit/>
          </a:bodyPr>
          <a:lstStyle/>
          <a:p>
            <a:r>
              <a:rPr lang="en-US" sz="1050" dirty="0"/>
              <a:t>Application specific integrated circuit (ASIC)</a:t>
            </a:r>
          </a:p>
          <a:p>
            <a:r>
              <a:rPr lang="en-US" sz="1050" dirty="0"/>
              <a:t>Block random access memory (BRAM)</a:t>
            </a:r>
          </a:p>
          <a:p>
            <a:r>
              <a:rPr lang="en-US" sz="1050" dirty="0"/>
              <a:t>Combinatorial logic (CL)</a:t>
            </a:r>
          </a:p>
          <a:p>
            <a:r>
              <a:rPr lang="en-US" sz="1050" dirty="0"/>
              <a:t>Configurable Logic Block (CLB)</a:t>
            </a:r>
          </a:p>
          <a:p>
            <a:r>
              <a:rPr lang="en-US" sz="1050" dirty="0"/>
              <a:t>Device under test (DUT)</a:t>
            </a:r>
          </a:p>
          <a:p>
            <a:r>
              <a:rPr lang="en-US" sz="1050" dirty="0"/>
              <a:t>Edge-triggered flip-flops (DFFs)</a:t>
            </a:r>
          </a:p>
          <a:p>
            <a:r>
              <a:rPr lang="en-US" sz="1050" dirty="0"/>
              <a:t>Field programmable gate array (FPGA)</a:t>
            </a:r>
          </a:p>
          <a:p>
            <a:r>
              <a:rPr lang="en-US" sz="1050" dirty="0"/>
              <a:t>High speed serial interface (GTX)</a:t>
            </a:r>
          </a:p>
          <a:p>
            <a:r>
              <a:rPr lang="en-US" sz="1050" dirty="0"/>
              <a:t>Input – output (I/O)</a:t>
            </a:r>
          </a:p>
          <a:p>
            <a:r>
              <a:rPr lang="en-US" sz="1050" dirty="0"/>
              <a:t>Intellectual property (IP)</a:t>
            </a:r>
          </a:p>
          <a:p>
            <a:r>
              <a:rPr lang="en-US" sz="1050" dirty="0"/>
              <a:t>INV (inverter)</a:t>
            </a:r>
          </a:p>
          <a:p>
            <a:r>
              <a:rPr lang="en-US" sz="1050" dirty="0"/>
              <a:t>Linear energy transfer (LET)</a:t>
            </a:r>
          </a:p>
          <a:p>
            <a:r>
              <a:rPr lang="en-US" sz="1050" dirty="0"/>
              <a:t>Look up table (LUT)</a:t>
            </a:r>
          </a:p>
          <a:p>
            <a:r>
              <a:rPr lang="en-US" sz="1050" dirty="0"/>
              <a:t>Mean fluence to failure (MFTF)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4645025" y="1280160"/>
            <a:ext cx="4368882" cy="5120640"/>
          </a:xfrm>
        </p:spPr>
        <p:txBody>
          <a:bodyPr>
            <a:normAutofit/>
          </a:bodyPr>
          <a:lstStyle/>
          <a:p>
            <a:r>
              <a:rPr lang="en-US" sz="1050" dirty="0"/>
              <a:t>One time programmable (OTP)</a:t>
            </a:r>
          </a:p>
          <a:p>
            <a:r>
              <a:rPr lang="en-US" sz="1050" dirty="0"/>
              <a:t>Operational frequency (</a:t>
            </a:r>
            <a:r>
              <a:rPr lang="en-US" sz="1050" i="1" dirty="0"/>
              <a:t>fs)</a:t>
            </a:r>
            <a:endParaRPr lang="en-US" sz="1050" dirty="0"/>
          </a:p>
          <a:p>
            <a:r>
              <a:rPr lang="en-US" sz="1050" dirty="0"/>
              <a:t>Power on reset (POR)</a:t>
            </a:r>
          </a:p>
          <a:p>
            <a:r>
              <a:rPr lang="en-US" sz="1050" dirty="0"/>
              <a:t>Place and Route (PR)</a:t>
            </a:r>
          </a:p>
          <a:p>
            <a:r>
              <a:rPr lang="en-US" sz="1050" dirty="0"/>
              <a:t>Representative Tactical Design (RTD)</a:t>
            </a:r>
          </a:p>
          <a:p>
            <a:r>
              <a:rPr lang="en-US" sz="1050" dirty="0"/>
              <a:t>Reprogrammable (RP)</a:t>
            </a:r>
          </a:p>
          <a:p>
            <a:r>
              <a:rPr lang="en-US" sz="1050" dirty="0"/>
              <a:t>Single event functional interrupt (SEFI)</a:t>
            </a:r>
          </a:p>
          <a:p>
            <a:r>
              <a:rPr lang="en-US" sz="1050" dirty="0"/>
              <a:t>Single event effects (SEEs)</a:t>
            </a:r>
          </a:p>
          <a:p>
            <a:r>
              <a:rPr lang="en-US" sz="1050" dirty="0"/>
              <a:t>Single event failure (SEF)</a:t>
            </a:r>
          </a:p>
          <a:p>
            <a:r>
              <a:rPr lang="en-US" sz="1050" dirty="0"/>
              <a:t>Single event latch-up (SEL)</a:t>
            </a:r>
          </a:p>
          <a:p>
            <a:r>
              <a:rPr lang="en-US" sz="1050" dirty="0"/>
              <a:t>Single event transient (SET)</a:t>
            </a:r>
          </a:p>
          <a:p>
            <a:r>
              <a:rPr lang="en-US" sz="1050" dirty="0"/>
              <a:t>Single event upset (SEU)</a:t>
            </a:r>
          </a:p>
          <a:p>
            <a:r>
              <a:rPr lang="en-US" sz="1050" dirty="0"/>
              <a:t>Single event upset cross-section (</a:t>
            </a:r>
            <a:r>
              <a:rPr lang="en-US" sz="1050" dirty="0" err="1"/>
              <a:t>σ</a:t>
            </a:r>
            <a:r>
              <a:rPr lang="en-US" sz="1050" baseline="-25000" dirty="0" err="1"/>
              <a:t>SEU</a:t>
            </a:r>
            <a:r>
              <a:rPr lang="en-US" sz="1050" dirty="0"/>
              <a:t>)</a:t>
            </a:r>
          </a:p>
          <a:p>
            <a:r>
              <a:rPr lang="en-US" sz="1050" dirty="0"/>
              <a:t>Static random access memory (SRAM)</a:t>
            </a:r>
          </a:p>
          <a:p>
            <a:r>
              <a:rPr lang="en-US" sz="1050" dirty="0"/>
              <a:t>Static timing analysis (STA)</a:t>
            </a:r>
          </a:p>
          <a:p>
            <a:r>
              <a:rPr lang="en-US" sz="1050" dirty="0"/>
              <a:t>System on a chip (SOC)</a:t>
            </a:r>
          </a:p>
          <a:p>
            <a:endParaRPr lang="en-US" sz="1050" dirty="0"/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3CD17A2C-E164-4386-9F28-26A058D5B099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 fontScale="85000" lnSpcReduction="20000"/>
          </a:bodyPr>
          <a:lstStyle>
            <a:defPPr>
              <a:defRPr lang="en-US"/>
            </a:defPPr>
            <a:lvl1pPr marL="342900" indent="-3429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indent="-28575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Font typeface="Arial" panose="020B0604020202020204" pitchFamily="34" charset="0"/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2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01359096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BBD35A-5403-4C24-B705-55A4D9AEB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76" y="1213910"/>
            <a:ext cx="8839200" cy="396223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If the survivability analysis proves the design implementation does not satisfy mission requirements, user-inserted mitigation might be necessary.</a:t>
            </a:r>
          </a:p>
          <a:p>
            <a:pPr lvl="1"/>
            <a:r>
              <a:rPr lang="en-US" dirty="0"/>
              <a:t>This will change the design and its essential-bit count.</a:t>
            </a:r>
          </a:p>
          <a:p>
            <a:pPr lvl="1"/>
            <a:r>
              <a:rPr lang="en-US" dirty="0"/>
              <a:t>Essential-bit upper-bounds cannot be used to measure the survivability of applications with embedded mitigation.</a:t>
            </a:r>
          </a:p>
          <a:p>
            <a:pPr lvl="2"/>
            <a:r>
              <a:rPr lang="en-US" dirty="0"/>
              <a:t>Mitigation requires additional logic</a:t>
            </a:r>
          </a:p>
          <a:p>
            <a:pPr lvl="2"/>
            <a:r>
              <a:rPr lang="en-US" dirty="0"/>
              <a:t>Additional logic will increase the essential-bit count and consequently increase the estimated </a:t>
            </a:r>
            <a:r>
              <a:rPr lang="el-GR" dirty="0"/>
              <a:t>σ</a:t>
            </a:r>
            <a:r>
              <a:rPr lang="en-US" baseline="-25000" dirty="0"/>
              <a:t>SEF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RTD-MFTF testing is required to measure the efficacy of the inserted mitigation.  Can’t assume mitigation performs as expected.</a:t>
            </a:r>
          </a:p>
          <a:p>
            <a:pPr lvl="1"/>
            <a:r>
              <a:rPr lang="en-US" dirty="0"/>
              <a:t>Requires the development team to perform SEU testing.</a:t>
            </a:r>
          </a:p>
          <a:p>
            <a:r>
              <a:rPr lang="en-US" dirty="0"/>
              <a:t>Should analyze the design with-mitigation and without-mitigation (when possible)… used as another metric for the fidelity of the inserted mitigation.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AFB1F4B-1765-4AA3-AFF6-B01DD8FF8E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Mitigation Analysis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8B2BE5B-FDCF-421B-8F6A-836992984689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20</a:t>
            </a:fld>
            <a:endParaRPr lang="en-US" sz="100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84502F9-3015-4D52-8BF4-E1771DEF742F}"/>
              </a:ext>
            </a:extLst>
          </p:cNvPr>
          <p:cNvGrpSpPr/>
          <p:nvPr/>
        </p:nvGrpSpPr>
        <p:grpSpPr>
          <a:xfrm>
            <a:off x="2895600" y="5037857"/>
            <a:ext cx="3688022" cy="1439143"/>
            <a:chOff x="2057400" y="4820388"/>
            <a:chExt cx="3688022" cy="1439143"/>
          </a:xfrm>
        </p:grpSpPr>
        <p:pic>
          <p:nvPicPr>
            <p:cNvPr id="6" name="Picture 3">
              <a:extLst>
                <a:ext uri="{FF2B5EF4-FFF2-40B4-BE49-F238E27FC236}">
                  <a16:creationId xmlns:a16="http://schemas.microsoft.com/office/drawing/2014/main" id="{F01A9763-2CCF-43B7-A064-B9C3C5A32D9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633"/>
            <a:stretch/>
          </p:blipFill>
          <p:spPr bwMode="auto">
            <a:xfrm>
              <a:off x="2057400" y="5029200"/>
              <a:ext cx="1259523" cy="79519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7" name="Picture 3">
              <a:extLst>
                <a:ext uri="{FF2B5EF4-FFF2-40B4-BE49-F238E27FC236}">
                  <a16:creationId xmlns:a16="http://schemas.microsoft.com/office/drawing/2014/main" id="{47DDD1C9-3E9A-4CEB-9CFC-F93A2FC3C2B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633"/>
            <a:stretch/>
          </p:blipFill>
          <p:spPr bwMode="auto">
            <a:xfrm>
              <a:off x="2360306" y="5180565"/>
              <a:ext cx="1259523" cy="79519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8" name="Picture 3">
              <a:extLst>
                <a:ext uri="{FF2B5EF4-FFF2-40B4-BE49-F238E27FC236}">
                  <a16:creationId xmlns:a16="http://schemas.microsoft.com/office/drawing/2014/main" id="{88F11104-EC37-4C14-A546-8DFDCAEB501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0633"/>
            <a:stretch/>
          </p:blipFill>
          <p:spPr bwMode="auto">
            <a:xfrm>
              <a:off x="2663212" y="5464340"/>
              <a:ext cx="1259523" cy="79519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9" name="Trapezoid 8">
              <a:extLst>
                <a:ext uri="{FF2B5EF4-FFF2-40B4-BE49-F238E27FC236}">
                  <a16:creationId xmlns:a16="http://schemas.microsoft.com/office/drawing/2014/main" id="{09171149-EBAA-4734-B7C2-72CD438E1B54}"/>
                </a:ext>
              </a:extLst>
            </p:cNvPr>
            <p:cNvSpPr/>
            <p:nvPr/>
          </p:nvSpPr>
          <p:spPr>
            <a:xfrm rot="5400000">
              <a:off x="4103162" y="5167875"/>
              <a:ext cx="497523" cy="517840"/>
            </a:xfrm>
            <a:prstGeom prst="trapezoid">
              <a:avLst/>
            </a:prstGeom>
            <a:scene3d>
              <a:camera prst="obliqueTopRigh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1DFD112-BE6B-4F3D-B9E1-46454639C68A}"/>
                </a:ext>
              </a:extLst>
            </p:cNvPr>
            <p:cNvSpPr txBox="1"/>
            <p:nvPr/>
          </p:nvSpPr>
          <p:spPr>
            <a:xfrm>
              <a:off x="4027463" y="4820388"/>
              <a:ext cx="1717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Voter</a:t>
              </a:r>
            </a:p>
          </p:txBody>
        </p: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DAAFF899-EC4C-4D74-B43F-71A8802A5805}"/>
                </a:ext>
              </a:extLst>
            </p:cNvPr>
            <p:cNvCxnSpPr>
              <a:stCxn id="7" idx="3"/>
              <a:endCxn id="9" idx="2"/>
            </p:cNvCxnSpPr>
            <p:nvPr/>
          </p:nvCxnSpPr>
          <p:spPr>
            <a:xfrm flipV="1">
              <a:off x="3619829" y="5426796"/>
              <a:ext cx="473175" cy="151365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or: Elbow 13">
              <a:extLst>
                <a:ext uri="{FF2B5EF4-FFF2-40B4-BE49-F238E27FC236}">
                  <a16:creationId xmlns:a16="http://schemas.microsoft.com/office/drawing/2014/main" id="{EDDCE0DE-53ED-4DA4-8898-1E638A2202D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3822134" y="5678761"/>
              <a:ext cx="397596" cy="196395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or: Elbow 15">
              <a:extLst>
                <a:ext uri="{FF2B5EF4-FFF2-40B4-BE49-F238E27FC236}">
                  <a16:creationId xmlns:a16="http://schemas.microsoft.com/office/drawing/2014/main" id="{61ED2A6D-B8ED-48A2-9615-3682CE7EBC0E}"/>
                </a:ext>
              </a:extLst>
            </p:cNvPr>
            <p:cNvCxnSpPr/>
            <p:nvPr/>
          </p:nvCxnSpPr>
          <p:spPr>
            <a:xfrm flipV="1">
              <a:off x="3292973" y="5260663"/>
              <a:ext cx="932668" cy="175610"/>
            </a:xfrm>
            <a:prstGeom prst="bentConnector3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91375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B1E1AE5A-E287-40A3-A8DC-E2D18F840E6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35553" y="1521563"/>
                <a:ext cx="8229600" cy="5056952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n-US" dirty="0"/>
                  <a:t>Purpose of the work is to improve SEU data-sets used for survivability analysis.</a:t>
                </a:r>
              </a:p>
              <a:p>
                <a:r>
                  <a:rPr lang="en-US" dirty="0"/>
                  <a:t>Generic SEU data obtained from testing simple structures (e.g., shift registers) are no longer adequate for SEU characterization of FPGA designs.</a:t>
                </a:r>
              </a:p>
              <a:p>
                <a:r>
                  <a:rPr lang="en-US" dirty="0"/>
                  <a:t>An approach is presented that combines investigating simple and complex test structures:</a:t>
                </a:r>
              </a:p>
              <a:p>
                <a:pPr lvl="1"/>
                <a:r>
                  <a:rPr lang="en-US" dirty="0"/>
                  <a:t>Investigates the efficacy of using configuration SEU data with design specific information for survivability analysis.</a:t>
                </a:r>
              </a:p>
              <a:p>
                <a:pPr lvl="1"/>
                <a:r>
                  <a:rPr lang="en-US" dirty="0"/>
                  <a:t>Goal is to reduce the necessity of performing SEU testing on every design.</a:t>
                </a:r>
              </a:p>
              <a:p>
                <a:pPr lvl="1"/>
                <a:r>
                  <a:rPr lang="en-US" dirty="0"/>
                  <a:t>MFTF testing of complex structures is required to validate the approach (per SRAM-based FPGA family of devices).</a:t>
                </a:r>
              </a:p>
              <a:p>
                <a:r>
                  <a:rPr lang="en-US" dirty="0"/>
                  <a:t>Xilinx </a:t>
                </a:r>
                <a:r>
                  <a:rPr lang="en-US" dirty="0" err="1"/>
                  <a:t>Kintex</a:t>
                </a:r>
                <a:r>
                  <a:rPr lang="en-US" dirty="0"/>
                  <a:t> </a:t>
                </a:r>
                <a:r>
                  <a:rPr lang="en-US" dirty="0" err="1"/>
                  <a:t>UltraScale</a:t>
                </a:r>
                <a:r>
                  <a:rPr lang="en-US" dirty="0"/>
                  <a:t> data are presented:</a:t>
                </a:r>
              </a:p>
              <a:p>
                <a:pPr lvl="1"/>
                <a:r>
                  <a:rPr lang="en-US" dirty="0"/>
                  <a:t>Data suggest that essential-bit SEU cross-section might be a reliable data-set for survivability analysis.  </a:t>
                </a:r>
              </a:p>
              <a:p>
                <a:pPr lvl="1"/>
                <a:r>
                  <a:rPr lang="en-US" dirty="0"/>
                  <a:t>Additional testing by Xilinx is required and will be performed… yet initial results are promising.</a:t>
                </a:r>
              </a:p>
              <a:p>
                <a:pPr lvl="1"/>
                <a:r>
                  <a:rPr lang="en-US" dirty="0"/>
                  <a:t>Eventually, this approach can reduce the need for testing by the end-user.</a:t>
                </a:r>
              </a:p>
              <a:p>
                <a:r>
                  <a:rPr lang="en-US" dirty="0"/>
                  <a:t>If mitigation is required, </a:t>
                </a:r>
                <a14:m>
                  <m:oMath xmlns:m="http://schemas.openxmlformats.org/officeDocument/2006/math">
                    <m:r>
                      <a:rPr lang="en-US" i="1" spc="1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𝜎</m:t>
                    </m:r>
                    <m:sSub>
                      <m:sSubPr>
                        <m:ctrlPr>
                          <a:rPr lang="en-US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(</m:t>
                        </m:r>
                        <m:r>
                          <a:rPr lang="en-US" i="1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𝐿𝐸𝑇</m:t>
                        </m:r>
                        <m:r>
                          <a:rPr lang="en-US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)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pc="1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SEF</m:t>
                        </m:r>
                      </m:sub>
                    </m:sSub>
                    <m:r>
                      <a:rPr lang="en-US" b="0" i="0" spc="10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dirty="0"/>
                  <a:t>RTD-MFTF testing is required to be performed/orchestrated by the end-user.</a:t>
                </a:r>
              </a:p>
            </p:txBody>
          </p:sp>
        </mc:Choice>
        <mc:Fallback xmlns="">
          <p:sp>
            <p:nvSpPr>
              <p:cNvPr id="2" name="Content Placeholder 1">
                <a:extLst>
                  <a:ext uri="{FF2B5EF4-FFF2-40B4-BE49-F238E27FC236}">
                    <a16:creationId xmlns:a16="http://schemas.microsoft.com/office/drawing/2014/main" id="{B1E1AE5A-E287-40A3-A8DC-E2D18F840E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5553" y="1521563"/>
                <a:ext cx="8229600" cy="5056952"/>
              </a:xfrm>
              <a:blipFill>
                <a:blip r:embed="rId2"/>
                <a:stretch>
                  <a:fillRect l="-370" t="-965" r="-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le 2">
            <a:extLst>
              <a:ext uri="{FF2B5EF4-FFF2-40B4-BE49-F238E27FC236}">
                <a16:creationId xmlns:a16="http://schemas.microsoft.com/office/drawing/2014/main" id="{662DA9AD-C877-49B5-A1F9-57BA263403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A08F93-3F7A-4008-9E2F-7AAB8593115B}"/>
              </a:ext>
            </a:extLst>
          </p:cNvPr>
          <p:cNvSpPr txBox="1"/>
          <p:nvPr/>
        </p:nvSpPr>
        <p:spPr>
          <a:xfrm>
            <a:off x="533400" y="1258260"/>
            <a:ext cx="434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Single event functional interrupt (SEFI)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DEF67C-0E34-4E75-90E8-CCD8E136EBE8}"/>
              </a:ext>
            </a:extLst>
          </p:cNvPr>
          <p:cNvSpPr txBox="1"/>
          <p:nvPr/>
        </p:nvSpPr>
        <p:spPr>
          <a:xfrm>
            <a:off x="533400" y="1059898"/>
            <a:ext cx="434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Single event </a:t>
            </a:r>
            <a:r>
              <a:rPr lang="en-US" sz="1200" dirty="0" err="1"/>
              <a:t>latchup</a:t>
            </a:r>
            <a:r>
              <a:rPr lang="en-US" sz="1200" dirty="0"/>
              <a:t>(SEL)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B277C92-BADD-4B03-9B34-3F8FEA3B9645}"/>
              </a:ext>
            </a:extLst>
          </p:cNvPr>
          <p:cNvSpPr txBox="1"/>
          <p:nvPr/>
        </p:nvSpPr>
        <p:spPr>
          <a:xfrm>
            <a:off x="516699" y="875232"/>
            <a:ext cx="4343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Single event transient(SET)</a:t>
            </a:r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F75AA26-56DB-4A95-955F-88BFE37BF18E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21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9203192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AA8B0-8264-49F9-9B49-50EC256B4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Acknowledgements</a:t>
            </a:r>
          </a:p>
        </p:txBody>
      </p:sp>
      <p:pic>
        <p:nvPicPr>
          <p:cNvPr id="4" name="Picture 8" descr="NASA_Meatball_trans2">
            <a:extLst>
              <a:ext uri="{FF2B5EF4-FFF2-40B4-BE49-F238E27FC236}">
                <a16:creationId xmlns:a16="http://schemas.microsoft.com/office/drawing/2014/main" id="{273CB8D8-C663-47DA-9E18-53AE63E46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0400" y="2057400"/>
            <a:ext cx="200064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C7EF37-DCE8-4F1B-B569-EFFA79CE07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4"/>
          <a:stretch/>
        </p:blipFill>
        <p:spPr>
          <a:xfrm>
            <a:off x="0" y="3505200"/>
            <a:ext cx="2798248" cy="1752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A drawing of a person&#10;&#10;Description automatically generated">
            <a:extLst>
              <a:ext uri="{FF2B5EF4-FFF2-40B4-BE49-F238E27FC236}">
                <a16:creationId xmlns:a16="http://schemas.microsoft.com/office/drawing/2014/main" id="{28D8199D-DD4E-4294-A1EC-E0E81204737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2643" y="3230149"/>
            <a:ext cx="2275857" cy="5429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0AFCED5-E27D-456D-A6A2-6CEF51817C02}"/>
              </a:ext>
            </a:extLst>
          </p:cNvPr>
          <p:cNvSpPr txBox="1"/>
          <p:nvPr/>
        </p:nvSpPr>
        <p:spPr>
          <a:xfrm>
            <a:off x="4114800" y="4343400"/>
            <a:ext cx="4950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Thank you for your support</a:t>
            </a:r>
          </a:p>
        </p:txBody>
      </p:sp>
    </p:spTree>
    <p:extLst>
      <p:ext uri="{BB962C8B-B14F-4D97-AF65-F5344CB8AC3E}">
        <p14:creationId xmlns:p14="http://schemas.microsoft.com/office/powerpoint/2010/main" val="2846027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0E4A4-FFD0-4513-BFCF-9A92276293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566" y="33858"/>
            <a:ext cx="6815269" cy="1143000"/>
          </a:xfrm>
        </p:spPr>
        <p:txBody>
          <a:bodyPr/>
          <a:lstStyle/>
          <a:p>
            <a:r>
              <a:rPr lang="en-US" dirty="0">
                <a:solidFill>
                  <a:srgbClr val="FFFF00"/>
                </a:solidFill>
              </a:rPr>
              <a:t>Survivability for Mission Critical Applications: Problem Statement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452BCD75-BB5A-44CB-8092-18DB19BE4D7B}"/>
              </a:ext>
            </a:extLst>
          </p:cNvPr>
          <p:cNvGrpSpPr/>
          <p:nvPr/>
        </p:nvGrpSpPr>
        <p:grpSpPr>
          <a:xfrm>
            <a:off x="0" y="1241470"/>
            <a:ext cx="9123956" cy="2031325"/>
            <a:chOff x="-82723" y="1134122"/>
            <a:chExt cx="9123956" cy="2031325"/>
          </a:xfrm>
        </p:grpSpPr>
        <p:sp>
          <p:nvSpPr>
            <p:cNvPr id="3" name="Arrow: Right 2">
              <a:extLst>
                <a:ext uri="{FF2B5EF4-FFF2-40B4-BE49-F238E27FC236}">
                  <a16:creationId xmlns:a16="http://schemas.microsoft.com/office/drawing/2014/main" id="{8087E6AE-E9F3-432C-802F-7F522DC76969}"/>
                </a:ext>
              </a:extLst>
            </p:cNvPr>
            <p:cNvSpPr/>
            <p:nvPr/>
          </p:nvSpPr>
          <p:spPr>
            <a:xfrm>
              <a:off x="-82723" y="1320284"/>
              <a:ext cx="2801934" cy="1336828"/>
            </a:xfrm>
            <a:prstGeom prst="rightArrow">
              <a:avLst/>
            </a:prstGeom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2100000" rev="0"/>
              </a:camera>
              <a:lightRig rig="flood" dir="t">
                <a:rot lat="0" lon="0" rev="13800000"/>
              </a:lightRig>
            </a:scene3d>
            <a:sp3d extrusionH="107950" prstMaterial="plastic">
              <a:bevelT w="82550" h="63500" prst="divot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C294D68-ED66-420E-86F5-A3E0E359C772}"/>
                </a:ext>
              </a:extLst>
            </p:cNvPr>
            <p:cNvSpPr txBox="1"/>
            <p:nvPr/>
          </p:nvSpPr>
          <p:spPr>
            <a:xfrm>
              <a:off x="2754733" y="1134122"/>
              <a:ext cx="6286500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 SEU analysis, common practice is to use simple test structures that focus on discrete components: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Data are extrapolated into survivability calculators.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Generic SEU data are used across all designs. 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Assumption: the need for testing is reduced.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However, the fidelity of generic SEU data extrapolation to tactical designs is questionable.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FF38449-D5CC-4A8E-AC6C-456F3DCC215A}"/>
              </a:ext>
            </a:extLst>
          </p:cNvPr>
          <p:cNvGrpSpPr/>
          <p:nvPr/>
        </p:nvGrpSpPr>
        <p:grpSpPr>
          <a:xfrm>
            <a:off x="19050" y="4299735"/>
            <a:ext cx="9104907" cy="2558266"/>
            <a:chOff x="38100" y="4597480"/>
            <a:chExt cx="8727459" cy="255826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FB3B613-5089-420E-BD17-B46AF7DF18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" y="4597480"/>
              <a:ext cx="3560754" cy="2558266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FEE6DAF-6ABD-49D8-AE65-8C278AFAD14C}"/>
                </a:ext>
              </a:extLst>
            </p:cNvPr>
            <p:cNvSpPr txBox="1"/>
            <p:nvPr/>
          </p:nvSpPr>
          <p:spPr>
            <a:xfrm>
              <a:off x="3419190" y="5526213"/>
              <a:ext cx="534636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rgbClr val="FFFF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How do we provide SEU data for survivability calculations of tactical systems; while reducing the need to test every design? Generic testing versus Test-As-You-Fly.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094423DB-5F19-45D7-AC99-AAF19890A262}"/>
              </a:ext>
            </a:extLst>
          </p:cNvPr>
          <p:cNvGrpSpPr/>
          <p:nvPr/>
        </p:nvGrpSpPr>
        <p:grpSpPr>
          <a:xfrm>
            <a:off x="1219200" y="3314231"/>
            <a:ext cx="7979635" cy="1777502"/>
            <a:chOff x="928511" y="3770390"/>
            <a:chExt cx="7979635" cy="1777502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F87F710B-1EBB-4BC1-9EEC-A47B6F32D397}"/>
                </a:ext>
              </a:extLst>
            </p:cNvPr>
            <p:cNvSpPr/>
            <p:nvPr/>
          </p:nvSpPr>
          <p:spPr>
            <a:xfrm>
              <a:off x="928511" y="3770390"/>
              <a:ext cx="3186288" cy="1336828"/>
            </a:xfrm>
            <a:prstGeom prst="rightArrow">
              <a:avLst/>
            </a:prstGeom>
            <a:ln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2100000" rev="0"/>
              </a:camera>
              <a:lightRig rig="flood" dir="t">
                <a:rot lat="0" lon="0" rev="13800000"/>
              </a:lightRig>
            </a:scene3d>
            <a:sp3d extrusionH="107950" prstMaterial="plastic">
              <a:bevelT w="82550" h="63500" prst="divot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19AFAA5-AE3F-4890-A34B-881DCF3B9807}"/>
                </a:ext>
              </a:extLst>
            </p:cNvPr>
            <p:cNvSpPr txBox="1"/>
            <p:nvPr/>
          </p:nvSpPr>
          <p:spPr>
            <a:xfrm>
              <a:off x="4336146" y="3793566"/>
              <a:ext cx="4572000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Better to use representative tactical designs (RTD) for SEU analysis: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Data are a better fit for characterizing tactical behavior.</a:t>
              </a:r>
            </a:p>
            <a:p>
              <a:pPr marL="342900" indent="-342900">
                <a:buFont typeface="Arial" panose="020B0604020202020204" pitchFamily="34" charset="0"/>
                <a:buChar char="•"/>
              </a:pPr>
              <a:r>
                <a:rPr lang="en-US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However, requires SEU testing for every design!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3BDE06C-8362-46DD-9DAC-DFE974F15846}"/>
              </a:ext>
            </a:extLst>
          </p:cNvPr>
          <p:cNvSpPr txBox="1"/>
          <p:nvPr/>
        </p:nvSpPr>
        <p:spPr>
          <a:xfrm>
            <a:off x="482447" y="1200907"/>
            <a:ext cx="14814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FF00FF"/>
                </a:solidFill>
              </a:rPr>
              <a:t>Single event upset (SEU)</a:t>
            </a:r>
          </a:p>
          <a:p>
            <a:r>
              <a:rPr lang="en-US" sz="1000" dirty="0">
                <a:solidFill>
                  <a:srgbClr val="FF00FF"/>
                </a:solidFill>
              </a:rPr>
              <a:t>Field programmable gate array (FPGA)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55327210-7B3B-4B8E-9C6D-75FBADA0504C}"/>
              </a:ext>
            </a:extLst>
          </p:cNvPr>
          <p:cNvSpPr txBox="1">
            <a:spLocks/>
          </p:cNvSpPr>
          <p:nvPr/>
        </p:nvSpPr>
        <p:spPr>
          <a:xfrm>
            <a:off x="8407023" y="6578220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71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C5F098-0BCB-44B1-AC4F-1789424E6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57400"/>
            <a:ext cx="86868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Most FPGA data provided to the community are component level/generic…methodology was derived from traditional means of characterization from the space community.</a:t>
            </a:r>
          </a:p>
          <a:p>
            <a:r>
              <a:rPr lang="en-US" dirty="0"/>
              <a:t>Organizations such as NEPP and FPGA manufacturers will always perform a component level investigation on FPGAs:</a:t>
            </a:r>
          </a:p>
          <a:p>
            <a:pPr lvl="1"/>
            <a:r>
              <a:rPr lang="en-US" dirty="0"/>
              <a:t>First look</a:t>
            </a:r>
          </a:p>
          <a:p>
            <a:pPr lvl="1"/>
            <a:r>
              <a:rPr lang="en-US" dirty="0"/>
              <a:t>Flush out</a:t>
            </a:r>
          </a:p>
          <a:p>
            <a:pPr lvl="1"/>
            <a:r>
              <a:rPr lang="en-US" dirty="0"/>
              <a:t>General idea if mitigation will be required</a:t>
            </a:r>
          </a:p>
          <a:p>
            <a:pPr lvl="1"/>
            <a:r>
              <a:rPr lang="en-US" dirty="0"/>
              <a:t>Important information for the community</a:t>
            </a:r>
          </a:p>
          <a:p>
            <a:r>
              <a:rPr lang="en-US" dirty="0"/>
              <a:t>As  FPGA devices become more complex extrapolation from simple component structures to RTD is not an appropriate method for tactical characterization.</a:t>
            </a:r>
          </a:p>
          <a:p>
            <a:pPr lvl="1"/>
            <a:r>
              <a:rPr lang="en-US" b="1" dirty="0">
                <a:solidFill>
                  <a:srgbClr val="FF0000"/>
                </a:solidFill>
              </a:rPr>
              <a:t>This is especially true when a design contains user inserted mitigation.</a:t>
            </a:r>
          </a:p>
          <a:p>
            <a:r>
              <a:rPr lang="en-US" dirty="0"/>
              <a:t>Test-as-you-fly is not a new concept.  NEPP has been performing test-as-you-fly (RTD/MFTF) FPGA SEE investigations for mission (program-specific experiments).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EE0FC1-6F81-4483-8B4F-013F5EE7FB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05" y="115260"/>
            <a:ext cx="6978195" cy="1143000"/>
          </a:xfrm>
        </p:spPr>
        <p:txBody>
          <a:bodyPr>
            <a:normAutofit/>
          </a:bodyPr>
          <a:lstStyle/>
          <a:p>
            <a:r>
              <a:rPr lang="en-US" dirty="0"/>
              <a:t>Additional Notes on Generic SEE Data versus RTD/MFTF SEE Data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A6109A3-1101-480A-A9CB-6C382CB1C405}"/>
              </a:ext>
            </a:extLst>
          </p:cNvPr>
          <p:cNvSpPr txBox="1"/>
          <p:nvPr/>
        </p:nvSpPr>
        <p:spPr>
          <a:xfrm>
            <a:off x="3886200" y="1258260"/>
            <a:ext cx="51493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B0F0"/>
                </a:solidFill>
              </a:rPr>
              <a:t>NEPP: NASA Electronics Packaging Program</a:t>
            </a:r>
          </a:p>
          <a:p>
            <a:r>
              <a:rPr lang="en-US" sz="1600" b="1" dirty="0">
                <a:solidFill>
                  <a:srgbClr val="00B0F0"/>
                </a:solidFill>
              </a:rPr>
              <a:t>RTD: Representative tactical design</a:t>
            </a:r>
          </a:p>
        </p:txBody>
      </p:sp>
    </p:spTree>
    <p:extLst>
      <p:ext uri="{BB962C8B-B14F-4D97-AF65-F5344CB8AC3E}">
        <p14:creationId xmlns:p14="http://schemas.microsoft.com/office/powerpoint/2010/main" val="4059167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FECC07B-CB69-47FF-A0BE-A4C029ED06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107" y="1262579"/>
            <a:ext cx="8610600" cy="5224272"/>
          </a:xfrm>
        </p:spPr>
        <p:txBody>
          <a:bodyPr>
            <a:normAutofit/>
          </a:bodyPr>
          <a:lstStyle/>
          <a:p>
            <a:r>
              <a:rPr lang="en-US" sz="1800" dirty="0"/>
              <a:t>RTD Definition: Test design that approximates the tactical (target) design.</a:t>
            </a:r>
          </a:p>
          <a:p>
            <a:r>
              <a:rPr lang="en-US" sz="1800" dirty="0"/>
              <a:t>When we cannot test tactical, we test RTD.</a:t>
            </a:r>
          </a:p>
          <a:p>
            <a:r>
              <a:rPr lang="en-US" sz="1800" dirty="0"/>
              <a:t>Considerations for using RTD versus tactical (SEE Testing):</a:t>
            </a:r>
          </a:p>
          <a:p>
            <a:pPr lvl="1"/>
            <a:r>
              <a:rPr lang="en-US" sz="1800" dirty="0"/>
              <a:t>Tactical is not available to test.</a:t>
            </a:r>
          </a:p>
          <a:p>
            <a:pPr lvl="1"/>
            <a:r>
              <a:rPr lang="en-US" sz="1800" dirty="0"/>
              <a:t>SEE designs require an increase in observation points.</a:t>
            </a:r>
          </a:p>
          <a:p>
            <a:pPr lvl="1"/>
            <a:r>
              <a:rPr lang="en-US" sz="1800" dirty="0"/>
              <a:t>Test fixtures can limit I/O, stimulus capability, and capture capability. </a:t>
            </a:r>
          </a:p>
          <a:p>
            <a:pPr lvl="1"/>
            <a:r>
              <a:rPr lang="en-US" sz="1800" dirty="0"/>
              <a:t>SEE experiments require the test system to force the DUT into desired states (increases test coverage and assists in validating dominant mechanisms of failure).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6C6A18-56E8-4739-BB3C-477CF9D13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93" y="119579"/>
            <a:ext cx="7010400" cy="1143000"/>
          </a:xfrm>
        </p:spPr>
        <p:txBody>
          <a:bodyPr/>
          <a:lstStyle/>
          <a:p>
            <a:r>
              <a:rPr lang="en-US" dirty="0"/>
              <a:t>RTD Definition and Considerations</a:t>
            </a: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753CBC3C-2B3D-4C9B-BB72-C2E999DA8709}"/>
              </a:ext>
            </a:extLst>
          </p:cNvPr>
          <p:cNvSpPr txBox="1">
            <a:spLocks/>
          </p:cNvSpPr>
          <p:nvPr/>
        </p:nvSpPr>
        <p:spPr>
          <a:xfrm>
            <a:off x="8346016" y="6603285"/>
            <a:ext cx="695325" cy="222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1200" b="1" i="1" kern="1200">
                <a:solidFill>
                  <a:schemeClr val="tx1">
                    <a:tint val="75000"/>
                  </a:schemeClr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buNone/>
              <a:defRPr/>
            </a:pPr>
            <a:fld id="{CA2444C1-2915-4CC6-96FE-8C2DEA83E183}" type="slidenum">
              <a:rPr lang="en-US" smtClean="0"/>
              <a:pPr>
                <a:buNone/>
                <a:defRPr/>
              </a:pPr>
              <a:t>5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2A92AA-05A9-4364-BFDA-2659330DEF06}"/>
              </a:ext>
            </a:extLst>
          </p:cNvPr>
          <p:cNvSpPr txBox="1"/>
          <p:nvPr/>
        </p:nvSpPr>
        <p:spPr>
          <a:xfrm>
            <a:off x="9526772" y="550766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7912FA-EB2C-4A97-9671-2BE3C06B0147}"/>
              </a:ext>
            </a:extLst>
          </p:cNvPr>
          <p:cNvSpPr txBox="1"/>
          <p:nvPr/>
        </p:nvSpPr>
        <p:spPr>
          <a:xfrm>
            <a:off x="2179673" y="4895778"/>
            <a:ext cx="64220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>
                <a:solidFill>
                  <a:srgbClr val="FF0000"/>
                </a:solidFill>
              </a:rPr>
              <a:t>The test-as-you-fly methodology requires complex test systems with an abundance of observation and reporting mechanisms.  Requires more than simple heartbeat monitoring.</a:t>
            </a:r>
          </a:p>
        </p:txBody>
      </p:sp>
      <p:pic>
        <p:nvPicPr>
          <p:cNvPr id="13" name="Picture 12" descr="A picture containing clock&#10;&#10;Description automatically generated">
            <a:extLst>
              <a:ext uri="{FF2B5EF4-FFF2-40B4-BE49-F238E27FC236}">
                <a16:creationId xmlns:a16="http://schemas.microsoft.com/office/drawing/2014/main" id="{0C0C0112-4B13-45F1-B00D-72A4800561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8" t="7826" r="43780" b="61395"/>
          <a:stretch/>
        </p:blipFill>
        <p:spPr>
          <a:xfrm>
            <a:off x="175293" y="4219331"/>
            <a:ext cx="2213633" cy="22675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431963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8">
            <a:extLst>
              <a:ext uri="{FF2B5EF4-FFF2-40B4-BE49-F238E27FC236}">
                <a16:creationId xmlns:a16="http://schemas.microsoft.com/office/drawing/2014/main" id="{FE4BD9A2-D0EB-4D0E-9C8C-090AC39B7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8" r="1748"/>
          <a:stretch>
            <a:fillRect/>
          </a:stretch>
        </p:blipFill>
        <p:spPr>
          <a:xfrm rot="578316">
            <a:off x="5277909" y="2427602"/>
            <a:ext cx="3955607" cy="277341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0A0F60-2F9C-422C-B861-10D9F09A5B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05" y="1551327"/>
            <a:ext cx="9035595" cy="4525963"/>
          </a:xfrm>
        </p:spPr>
        <p:txBody>
          <a:bodyPr>
            <a:noAutofit/>
          </a:bodyPr>
          <a:lstStyle/>
          <a:p>
            <a:r>
              <a:rPr lang="en-US" sz="1800" b="1" dirty="0"/>
              <a:t>RTDs are based on tactical designs and might contain the following:</a:t>
            </a:r>
          </a:p>
          <a:p>
            <a:pPr lvl="1"/>
            <a:r>
              <a:rPr lang="en-US" sz="1800" dirty="0"/>
              <a:t>Embedded processors</a:t>
            </a:r>
          </a:p>
          <a:p>
            <a:pPr lvl="1"/>
            <a:r>
              <a:rPr lang="en-US" sz="1800" dirty="0"/>
              <a:t>Highspeed serial (GTX)</a:t>
            </a:r>
          </a:p>
          <a:p>
            <a:pPr lvl="1"/>
            <a:r>
              <a:rPr lang="en-US" sz="1800" dirty="0"/>
              <a:t>Embedded SRAM (BRAM)</a:t>
            </a:r>
          </a:p>
          <a:p>
            <a:pPr lvl="1"/>
            <a:r>
              <a:rPr lang="en-US" sz="1800" dirty="0"/>
              <a:t>Global routes</a:t>
            </a:r>
          </a:p>
          <a:p>
            <a:r>
              <a:rPr lang="en-US" sz="1800" b="1" dirty="0"/>
              <a:t>Obey tactical design strategies:</a:t>
            </a:r>
          </a:p>
          <a:p>
            <a:pPr lvl="1"/>
            <a:r>
              <a:rPr lang="en-US" sz="1800" dirty="0"/>
              <a:t>Synchronous design</a:t>
            </a:r>
          </a:p>
          <a:p>
            <a:pPr lvl="1"/>
            <a:r>
              <a:rPr lang="en-US" sz="1800" dirty="0"/>
              <a:t>Routing/</a:t>
            </a:r>
            <a:r>
              <a:rPr lang="en-US" sz="1800" dirty="0" err="1"/>
              <a:t>floorplanning</a:t>
            </a:r>
            <a:r>
              <a:rPr lang="en-US" sz="1800" dirty="0"/>
              <a:t> specifics</a:t>
            </a:r>
          </a:p>
          <a:p>
            <a:r>
              <a:rPr lang="en-US" sz="1800" b="1" dirty="0"/>
              <a:t>Piecemeal tests, yet use complex structures:</a:t>
            </a:r>
          </a:p>
          <a:p>
            <a:pPr lvl="1"/>
            <a:r>
              <a:rPr lang="en-US" sz="1800" dirty="0"/>
              <a:t>Increases visibility</a:t>
            </a:r>
          </a:p>
          <a:p>
            <a:pPr lvl="1"/>
            <a:r>
              <a:rPr lang="en-US" sz="1800" dirty="0"/>
              <a:t>Study trends</a:t>
            </a:r>
          </a:p>
          <a:p>
            <a:pPr lvl="1"/>
            <a:r>
              <a:rPr lang="en-US" sz="1800" dirty="0"/>
              <a:t>Have at least one full RTD (close as possible to tactical)</a:t>
            </a:r>
          </a:p>
          <a:p>
            <a:r>
              <a:rPr lang="en-US" sz="1800" dirty="0"/>
              <a:t>MFTF testing requires an increase in the number of experiments (statistics).</a:t>
            </a:r>
          </a:p>
          <a:p>
            <a:r>
              <a:rPr lang="en-US" sz="1800" dirty="0"/>
              <a:t>MFTF testing will be driven by dominant mechanisms of failure in the design (given proper testing and visibility into failure).</a:t>
            </a:r>
          </a:p>
          <a:p>
            <a:endParaRPr lang="en-US" sz="18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71100F-16EB-4C41-B5B0-8587F942A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405" y="115260"/>
            <a:ext cx="705439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Representative Tactical Design (RTD) Test Structures and MFTF Test Strategies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45CE583E-479E-4F8E-B914-C47F120D6DE0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6</a:t>
            </a:fld>
            <a:endParaRPr lang="en-US" sz="10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3C24E66-881E-423F-976E-266090949BA7}"/>
              </a:ext>
            </a:extLst>
          </p:cNvPr>
          <p:cNvSpPr txBox="1"/>
          <p:nvPr/>
        </p:nvSpPr>
        <p:spPr>
          <a:xfrm>
            <a:off x="5229376" y="1300915"/>
            <a:ext cx="34292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rgbClr val="00B0F0"/>
                </a:solidFill>
              </a:rPr>
              <a:t>Mean fluence to failure (MFTF)</a:t>
            </a:r>
          </a:p>
        </p:txBody>
      </p:sp>
    </p:spTree>
    <p:extLst>
      <p:ext uri="{BB962C8B-B14F-4D97-AF65-F5344CB8AC3E}">
        <p14:creationId xmlns:p14="http://schemas.microsoft.com/office/powerpoint/2010/main" val="3709518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Group 264"/>
          <p:cNvGrpSpPr/>
          <p:nvPr/>
        </p:nvGrpSpPr>
        <p:grpSpPr>
          <a:xfrm>
            <a:off x="2133600" y="2133600"/>
            <a:ext cx="6172200" cy="838200"/>
            <a:chOff x="1676400" y="4038600"/>
            <a:chExt cx="6172200" cy="838200"/>
          </a:xfrm>
          <a:scene3d>
            <a:camera prst="orthographicFront">
              <a:rot lat="19206000" lon="198000" rev="21186000"/>
            </a:camera>
            <a:lightRig rig="threePt" dir="t"/>
          </a:scene3d>
        </p:grpSpPr>
        <p:sp>
          <p:nvSpPr>
            <p:cNvPr id="266" name="Rectangle 265"/>
            <p:cNvSpPr/>
            <p:nvPr/>
          </p:nvSpPr>
          <p:spPr bwMode="auto">
            <a:xfrm>
              <a:off x="16764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7" name="Rectangle 266"/>
            <p:cNvSpPr/>
            <p:nvPr/>
          </p:nvSpPr>
          <p:spPr bwMode="auto">
            <a:xfrm>
              <a:off x="16764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8" name="Rectangle 267"/>
            <p:cNvSpPr/>
            <p:nvPr/>
          </p:nvSpPr>
          <p:spPr bwMode="auto">
            <a:xfrm>
              <a:off x="16764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9" name="Rectangle 268"/>
            <p:cNvSpPr/>
            <p:nvPr/>
          </p:nvSpPr>
          <p:spPr bwMode="auto">
            <a:xfrm>
              <a:off x="16764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0" name="Rectangle 269"/>
            <p:cNvSpPr/>
            <p:nvPr/>
          </p:nvSpPr>
          <p:spPr bwMode="auto">
            <a:xfrm>
              <a:off x="20574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1" name="Rectangle 270"/>
            <p:cNvSpPr/>
            <p:nvPr/>
          </p:nvSpPr>
          <p:spPr bwMode="auto">
            <a:xfrm>
              <a:off x="20574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2" name="Rectangle 271"/>
            <p:cNvSpPr/>
            <p:nvPr/>
          </p:nvSpPr>
          <p:spPr bwMode="auto">
            <a:xfrm>
              <a:off x="20574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3" name="Rectangle 272"/>
            <p:cNvSpPr/>
            <p:nvPr/>
          </p:nvSpPr>
          <p:spPr bwMode="auto">
            <a:xfrm>
              <a:off x="20574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4" name="Rectangle 273"/>
            <p:cNvSpPr/>
            <p:nvPr/>
          </p:nvSpPr>
          <p:spPr bwMode="auto">
            <a:xfrm>
              <a:off x="24384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5" name="Rectangle 274"/>
            <p:cNvSpPr/>
            <p:nvPr/>
          </p:nvSpPr>
          <p:spPr bwMode="auto">
            <a:xfrm>
              <a:off x="24384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6" name="Rectangle 275"/>
            <p:cNvSpPr/>
            <p:nvPr/>
          </p:nvSpPr>
          <p:spPr bwMode="auto">
            <a:xfrm>
              <a:off x="24384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7" name="Rectangle 276"/>
            <p:cNvSpPr/>
            <p:nvPr/>
          </p:nvSpPr>
          <p:spPr bwMode="auto">
            <a:xfrm>
              <a:off x="24384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8" name="Rectangle 277"/>
            <p:cNvSpPr/>
            <p:nvPr/>
          </p:nvSpPr>
          <p:spPr bwMode="auto">
            <a:xfrm>
              <a:off x="28194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9" name="Rectangle 278"/>
            <p:cNvSpPr/>
            <p:nvPr/>
          </p:nvSpPr>
          <p:spPr bwMode="auto">
            <a:xfrm>
              <a:off x="28194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0" name="Rectangle 279"/>
            <p:cNvSpPr/>
            <p:nvPr/>
          </p:nvSpPr>
          <p:spPr bwMode="auto">
            <a:xfrm>
              <a:off x="28194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1" name="Rectangle 280"/>
            <p:cNvSpPr/>
            <p:nvPr/>
          </p:nvSpPr>
          <p:spPr bwMode="auto">
            <a:xfrm>
              <a:off x="28194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2" name="Rectangle 281"/>
            <p:cNvSpPr/>
            <p:nvPr/>
          </p:nvSpPr>
          <p:spPr bwMode="auto">
            <a:xfrm>
              <a:off x="4953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3" name="Rectangle 282"/>
            <p:cNvSpPr/>
            <p:nvPr/>
          </p:nvSpPr>
          <p:spPr bwMode="auto">
            <a:xfrm>
              <a:off x="4953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4" name="Rectangle 283"/>
            <p:cNvSpPr/>
            <p:nvPr/>
          </p:nvSpPr>
          <p:spPr bwMode="auto">
            <a:xfrm>
              <a:off x="4953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5" name="Rectangle 284"/>
            <p:cNvSpPr/>
            <p:nvPr/>
          </p:nvSpPr>
          <p:spPr bwMode="auto">
            <a:xfrm>
              <a:off x="4953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6" name="Rectangle 285"/>
            <p:cNvSpPr/>
            <p:nvPr/>
          </p:nvSpPr>
          <p:spPr bwMode="auto">
            <a:xfrm>
              <a:off x="5334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7" name="Rectangle 286"/>
            <p:cNvSpPr/>
            <p:nvPr/>
          </p:nvSpPr>
          <p:spPr bwMode="auto">
            <a:xfrm>
              <a:off x="5334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8" name="Rectangle 287"/>
            <p:cNvSpPr/>
            <p:nvPr/>
          </p:nvSpPr>
          <p:spPr bwMode="auto">
            <a:xfrm>
              <a:off x="5334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9" name="Rectangle 288"/>
            <p:cNvSpPr/>
            <p:nvPr/>
          </p:nvSpPr>
          <p:spPr bwMode="auto">
            <a:xfrm>
              <a:off x="5334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0" name="Rectangle 289"/>
            <p:cNvSpPr/>
            <p:nvPr/>
          </p:nvSpPr>
          <p:spPr bwMode="auto">
            <a:xfrm>
              <a:off x="5715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1" name="Rectangle 290"/>
            <p:cNvSpPr/>
            <p:nvPr/>
          </p:nvSpPr>
          <p:spPr bwMode="auto">
            <a:xfrm>
              <a:off x="5715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2" name="Rectangle 291"/>
            <p:cNvSpPr/>
            <p:nvPr/>
          </p:nvSpPr>
          <p:spPr bwMode="auto">
            <a:xfrm>
              <a:off x="5715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3" name="Rectangle 292"/>
            <p:cNvSpPr/>
            <p:nvPr/>
          </p:nvSpPr>
          <p:spPr bwMode="auto">
            <a:xfrm>
              <a:off x="5715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4" name="Rectangle 293"/>
            <p:cNvSpPr/>
            <p:nvPr/>
          </p:nvSpPr>
          <p:spPr bwMode="auto">
            <a:xfrm>
              <a:off x="6096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5" name="Rectangle 294"/>
            <p:cNvSpPr/>
            <p:nvPr/>
          </p:nvSpPr>
          <p:spPr bwMode="auto">
            <a:xfrm>
              <a:off x="6096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6" name="Rectangle 295"/>
            <p:cNvSpPr/>
            <p:nvPr/>
          </p:nvSpPr>
          <p:spPr bwMode="auto">
            <a:xfrm>
              <a:off x="6096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7" name="Rectangle 296"/>
            <p:cNvSpPr/>
            <p:nvPr/>
          </p:nvSpPr>
          <p:spPr bwMode="auto">
            <a:xfrm>
              <a:off x="6096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8" name="Rectangle 297"/>
            <p:cNvSpPr/>
            <p:nvPr/>
          </p:nvSpPr>
          <p:spPr bwMode="auto">
            <a:xfrm>
              <a:off x="6477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9" name="Rectangle 298"/>
            <p:cNvSpPr/>
            <p:nvPr/>
          </p:nvSpPr>
          <p:spPr bwMode="auto">
            <a:xfrm>
              <a:off x="6477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0" name="Rectangle 299"/>
            <p:cNvSpPr/>
            <p:nvPr/>
          </p:nvSpPr>
          <p:spPr bwMode="auto">
            <a:xfrm>
              <a:off x="6477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1" name="Rectangle 300"/>
            <p:cNvSpPr/>
            <p:nvPr/>
          </p:nvSpPr>
          <p:spPr bwMode="auto">
            <a:xfrm>
              <a:off x="6477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2" name="Rectangle 301"/>
            <p:cNvSpPr/>
            <p:nvPr/>
          </p:nvSpPr>
          <p:spPr bwMode="auto">
            <a:xfrm>
              <a:off x="6858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3" name="Rectangle 302"/>
            <p:cNvSpPr/>
            <p:nvPr/>
          </p:nvSpPr>
          <p:spPr bwMode="auto">
            <a:xfrm>
              <a:off x="6858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4" name="Rectangle 303"/>
            <p:cNvSpPr/>
            <p:nvPr/>
          </p:nvSpPr>
          <p:spPr bwMode="auto">
            <a:xfrm>
              <a:off x="6858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5" name="Rectangle 304"/>
            <p:cNvSpPr/>
            <p:nvPr/>
          </p:nvSpPr>
          <p:spPr bwMode="auto">
            <a:xfrm>
              <a:off x="6858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6" name="Rectangle 305"/>
            <p:cNvSpPr/>
            <p:nvPr/>
          </p:nvSpPr>
          <p:spPr bwMode="auto">
            <a:xfrm>
              <a:off x="7239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7" name="Rectangle 306"/>
            <p:cNvSpPr/>
            <p:nvPr/>
          </p:nvSpPr>
          <p:spPr bwMode="auto">
            <a:xfrm>
              <a:off x="7239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8" name="Rectangle 307"/>
            <p:cNvSpPr/>
            <p:nvPr/>
          </p:nvSpPr>
          <p:spPr bwMode="auto">
            <a:xfrm>
              <a:off x="7239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9" name="Rectangle 308"/>
            <p:cNvSpPr/>
            <p:nvPr/>
          </p:nvSpPr>
          <p:spPr bwMode="auto">
            <a:xfrm>
              <a:off x="7239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0" name="Rectangle 309"/>
            <p:cNvSpPr/>
            <p:nvPr/>
          </p:nvSpPr>
          <p:spPr bwMode="auto">
            <a:xfrm>
              <a:off x="7620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1" name="Rectangle 310"/>
            <p:cNvSpPr/>
            <p:nvPr/>
          </p:nvSpPr>
          <p:spPr bwMode="auto">
            <a:xfrm>
              <a:off x="7620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2" name="Rectangle 311"/>
            <p:cNvSpPr/>
            <p:nvPr/>
          </p:nvSpPr>
          <p:spPr bwMode="auto">
            <a:xfrm>
              <a:off x="7620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3" name="Rectangle 312"/>
            <p:cNvSpPr/>
            <p:nvPr/>
          </p:nvSpPr>
          <p:spPr bwMode="auto">
            <a:xfrm>
              <a:off x="7620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304" y="44974"/>
            <a:ext cx="6901996" cy="1143000"/>
          </a:xfrm>
        </p:spPr>
        <p:txBody>
          <a:bodyPr/>
          <a:lstStyle/>
          <a:p>
            <a:r>
              <a:rPr lang="en-US" dirty="0"/>
              <a:t>FPGA SEU Cross Section Model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7</a:t>
            </a:fld>
            <a:endParaRPr lang="en-US" sz="1000"/>
          </a:p>
        </p:txBody>
      </p:sp>
      <p:grpSp>
        <p:nvGrpSpPr>
          <p:cNvPr id="97" name="Group 96"/>
          <p:cNvGrpSpPr/>
          <p:nvPr/>
        </p:nvGrpSpPr>
        <p:grpSpPr>
          <a:xfrm>
            <a:off x="2057400" y="2895600"/>
            <a:ext cx="6172200" cy="838200"/>
            <a:chOff x="1676400" y="4038600"/>
            <a:chExt cx="6172200" cy="838200"/>
          </a:xfrm>
          <a:scene3d>
            <a:camera prst="orthographicFront">
              <a:rot lat="19206000" lon="198000" rev="21186000"/>
            </a:camera>
            <a:lightRig rig="threePt" dir="t"/>
          </a:scene3d>
        </p:grpSpPr>
        <p:sp>
          <p:nvSpPr>
            <p:cNvPr id="48" name="Rectangle 47"/>
            <p:cNvSpPr/>
            <p:nvPr/>
          </p:nvSpPr>
          <p:spPr bwMode="auto">
            <a:xfrm>
              <a:off x="16764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Rectangle 48"/>
            <p:cNvSpPr/>
            <p:nvPr/>
          </p:nvSpPr>
          <p:spPr bwMode="auto">
            <a:xfrm>
              <a:off x="16764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Rectangle 49"/>
            <p:cNvSpPr/>
            <p:nvPr/>
          </p:nvSpPr>
          <p:spPr bwMode="auto">
            <a:xfrm>
              <a:off x="16764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16764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Rectangle 51"/>
            <p:cNvSpPr/>
            <p:nvPr/>
          </p:nvSpPr>
          <p:spPr bwMode="auto">
            <a:xfrm>
              <a:off x="20574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Rectangle 52"/>
            <p:cNvSpPr/>
            <p:nvPr/>
          </p:nvSpPr>
          <p:spPr bwMode="auto">
            <a:xfrm>
              <a:off x="20574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Rectangle 53"/>
            <p:cNvSpPr/>
            <p:nvPr/>
          </p:nvSpPr>
          <p:spPr bwMode="auto">
            <a:xfrm>
              <a:off x="20574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Rectangle 54"/>
            <p:cNvSpPr/>
            <p:nvPr/>
          </p:nvSpPr>
          <p:spPr bwMode="auto">
            <a:xfrm>
              <a:off x="20574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Rectangle 55"/>
            <p:cNvSpPr/>
            <p:nvPr/>
          </p:nvSpPr>
          <p:spPr bwMode="auto">
            <a:xfrm>
              <a:off x="24384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Rectangle 56"/>
            <p:cNvSpPr/>
            <p:nvPr/>
          </p:nvSpPr>
          <p:spPr bwMode="auto">
            <a:xfrm>
              <a:off x="24384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Rectangle 57"/>
            <p:cNvSpPr/>
            <p:nvPr/>
          </p:nvSpPr>
          <p:spPr bwMode="auto">
            <a:xfrm>
              <a:off x="24384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Rectangle 58"/>
            <p:cNvSpPr/>
            <p:nvPr/>
          </p:nvSpPr>
          <p:spPr bwMode="auto">
            <a:xfrm>
              <a:off x="24384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Rectangle 59"/>
            <p:cNvSpPr/>
            <p:nvPr/>
          </p:nvSpPr>
          <p:spPr bwMode="auto">
            <a:xfrm>
              <a:off x="28194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1" name="Rectangle 60"/>
            <p:cNvSpPr/>
            <p:nvPr/>
          </p:nvSpPr>
          <p:spPr bwMode="auto">
            <a:xfrm>
              <a:off x="28194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2" name="Rectangle 61"/>
            <p:cNvSpPr/>
            <p:nvPr/>
          </p:nvSpPr>
          <p:spPr bwMode="auto">
            <a:xfrm>
              <a:off x="28194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28194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4" name="Rectangle 63"/>
            <p:cNvSpPr/>
            <p:nvPr/>
          </p:nvSpPr>
          <p:spPr bwMode="auto">
            <a:xfrm>
              <a:off x="4953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5" name="Rectangle 64"/>
            <p:cNvSpPr/>
            <p:nvPr/>
          </p:nvSpPr>
          <p:spPr bwMode="auto">
            <a:xfrm>
              <a:off x="4953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6" name="Rectangle 65"/>
            <p:cNvSpPr/>
            <p:nvPr/>
          </p:nvSpPr>
          <p:spPr bwMode="auto">
            <a:xfrm>
              <a:off x="4953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7" name="Rectangle 66"/>
            <p:cNvSpPr/>
            <p:nvPr/>
          </p:nvSpPr>
          <p:spPr bwMode="auto">
            <a:xfrm>
              <a:off x="4953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8" name="Rectangle 67"/>
            <p:cNvSpPr/>
            <p:nvPr/>
          </p:nvSpPr>
          <p:spPr bwMode="auto">
            <a:xfrm>
              <a:off x="5334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9" name="Rectangle 68"/>
            <p:cNvSpPr/>
            <p:nvPr/>
          </p:nvSpPr>
          <p:spPr bwMode="auto">
            <a:xfrm>
              <a:off x="5334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0" name="Rectangle 69"/>
            <p:cNvSpPr/>
            <p:nvPr/>
          </p:nvSpPr>
          <p:spPr bwMode="auto">
            <a:xfrm>
              <a:off x="5334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1" name="Rectangle 70"/>
            <p:cNvSpPr/>
            <p:nvPr/>
          </p:nvSpPr>
          <p:spPr bwMode="auto">
            <a:xfrm>
              <a:off x="5334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2" name="Rectangle 71"/>
            <p:cNvSpPr/>
            <p:nvPr/>
          </p:nvSpPr>
          <p:spPr bwMode="auto">
            <a:xfrm>
              <a:off x="5715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3" name="Rectangle 72"/>
            <p:cNvSpPr/>
            <p:nvPr/>
          </p:nvSpPr>
          <p:spPr bwMode="auto">
            <a:xfrm>
              <a:off x="5715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4" name="Rectangle 73"/>
            <p:cNvSpPr/>
            <p:nvPr/>
          </p:nvSpPr>
          <p:spPr bwMode="auto">
            <a:xfrm>
              <a:off x="5715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5" name="Rectangle 74"/>
            <p:cNvSpPr/>
            <p:nvPr/>
          </p:nvSpPr>
          <p:spPr bwMode="auto">
            <a:xfrm>
              <a:off x="5715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6" name="Rectangle 75"/>
            <p:cNvSpPr/>
            <p:nvPr/>
          </p:nvSpPr>
          <p:spPr bwMode="auto">
            <a:xfrm>
              <a:off x="6096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7" name="Rectangle 76"/>
            <p:cNvSpPr/>
            <p:nvPr/>
          </p:nvSpPr>
          <p:spPr bwMode="auto">
            <a:xfrm>
              <a:off x="6096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8" name="Rectangle 77"/>
            <p:cNvSpPr/>
            <p:nvPr/>
          </p:nvSpPr>
          <p:spPr bwMode="auto">
            <a:xfrm>
              <a:off x="6096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9" name="Rectangle 78"/>
            <p:cNvSpPr/>
            <p:nvPr/>
          </p:nvSpPr>
          <p:spPr bwMode="auto">
            <a:xfrm>
              <a:off x="6096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0" name="Rectangle 79"/>
            <p:cNvSpPr/>
            <p:nvPr/>
          </p:nvSpPr>
          <p:spPr bwMode="auto">
            <a:xfrm>
              <a:off x="6477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1" name="Rectangle 80"/>
            <p:cNvSpPr/>
            <p:nvPr/>
          </p:nvSpPr>
          <p:spPr bwMode="auto">
            <a:xfrm>
              <a:off x="6477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>
              <a:off x="6477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3" name="Rectangle 82"/>
            <p:cNvSpPr/>
            <p:nvPr/>
          </p:nvSpPr>
          <p:spPr bwMode="auto">
            <a:xfrm>
              <a:off x="6477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4" name="Rectangle 83"/>
            <p:cNvSpPr/>
            <p:nvPr/>
          </p:nvSpPr>
          <p:spPr bwMode="auto">
            <a:xfrm>
              <a:off x="6858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5" name="Rectangle 84"/>
            <p:cNvSpPr/>
            <p:nvPr/>
          </p:nvSpPr>
          <p:spPr bwMode="auto">
            <a:xfrm>
              <a:off x="6858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6" name="Rectangle 85"/>
            <p:cNvSpPr/>
            <p:nvPr/>
          </p:nvSpPr>
          <p:spPr bwMode="auto">
            <a:xfrm>
              <a:off x="6858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7" name="Rectangle 86"/>
            <p:cNvSpPr/>
            <p:nvPr/>
          </p:nvSpPr>
          <p:spPr bwMode="auto">
            <a:xfrm>
              <a:off x="6858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8" name="Rectangle 87"/>
            <p:cNvSpPr/>
            <p:nvPr/>
          </p:nvSpPr>
          <p:spPr bwMode="auto">
            <a:xfrm>
              <a:off x="7239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9" name="Rectangle 88"/>
            <p:cNvSpPr/>
            <p:nvPr/>
          </p:nvSpPr>
          <p:spPr bwMode="auto">
            <a:xfrm>
              <a:off x="7239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0" name="Rectangle 89"/>
            <p:cNvSpPr/>
            <p:nvPr/>
          </p:nvSpPr>
          <p:spPr bwMode="auto">
            <a:xfrm>
              <a:off x="7239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1" name="Rectangle 90"/>
            <p:cNvSpPr/>
            <p:nvPr/>
          </p:nvSpPr>
          <p:spPr bwMode="auto">
            <a:xfrm>
              <a:off x="7239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2" name="Rectangle 91"/>
            <p:cNvSpPr/>
            <p:nvPr/>
          </p:nvSpPr>
          <p:spPr bwMode="auto">
            <a:xfrm>
              <a:off x="7620000" y="40386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3" name="Rectangle 92"/>
            <p:cNvSpPr/>
            <p:nvPr/>
          </p:nvSpPr>
          <p:spPr bwMode="auto">
            <a:xfrm>
              <a:off x="7620000" y="42672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4" name="Rectangle 93"/>
            <p:cNvSpPr/>
            <p:nvPr/>
          </p:nvSpPr>
          <p:spPr bwMode="auto">
            <a:xfrm>
              <a:off x="7620000" y="44958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5" name="Rectangle 94"/>
            <p:cNvSpPr/>
            <p:nvPr/>
          </p:nvSpPr>
          <p:spPr bwMode="auto">
            <a:xfrm>
              <a:off x="7620000" y="4724400"/>
              <a:ext cx="228600" cy="152400"/>
            </a:xfrm>
            <a:prstGeom prst="rect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539750" contourW="38100"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96" name="Rectangle 95"/>
          <p:cNvSpPr/>
          <p:nvPr/>
        </p:nvSpPr>
        <p:spPr bwMode="auto">
          <a:xfrm>
            <a:off x="2057400" y="1905000"/>
            <a:ext cx="6400800" cy="2438400"/>
          </a:xfrm>
          <a:prstGeom prst="rect">
            <a:avLst/>
          </a:prstGeom>
          <a:gradFill flip="none" rotWithShape="1">
            <a:gsLst>
              <a:gs pos="0">
                <a:srgbClr val="ED7D31">
                  <a:alpha val="61000"/>
                </a:srgbClr>
              </a:gs>
              <a:gs pos="100000">
                <a:srgbClr val="FFFFFF">
                  <a:alpha val="30000"/>
                </a:srgbClr>
              </a:gs>
            </a:gsLst>
            <a:lin ang="5820000" scaled="0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Front" fov="2700000">
              <a:rot lat="19206415" lon="197264" rev="21183591"/>
            </a:camera>
            <a:lightRig rig="threePt" dir="t">
              <a:rot lat="0" lon="0" rev="10560000"/>
            </a:lightRig>
          </a:scene3d>
          <a:sp3d z="1168400" extrusionH="241300" contourW="38100"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flatTx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Char char="–"/>
              <a:tabLst/>
            </a:pPr>
            <a:endParaRPr kumimoji="0" lang="en-US" sz="24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64" name="Group 263"/>
          <p:cNvGrpSpPr/>
          <p:nvPr/>
        </p:nvGrpSpPr>
        <p:grpSpPr>
          <a:xfrm>
            <a:off x="2133600" y="1143000"/>
            <a:ext cx="2667000" cy="2057400"/>
            <a:chOff x="533400" y="4191000"/>
            <a:chExt cx="2667000" cy="2057400"/>
          </a:xfrm>
          <a:scene3d>
            <a:camera prst="perspectiveFront">
              <a:rot lat="19206000" lon="198000" rev="21186000"/>
            </a:camera>
            <a:lightRig rig="threePt" dir="t"/>
          </a:scene3d>
        </p:grpSpPr>
        <p:sp>
          <p:nvSpPr>
            <p:cNvPr id="102" name="Rectangle 101"/>
            <p:cNvSpPr/>
            <p:nvPr/>
          </p:nvSpPr>
          <p:spPr bwMode="auto">
            <a:xfrm>
              <a:off x="533400" y="4191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3" name="Rectangle 102"/>
            <p:cNvSpPr/>
            <p:nvPr/>
          </p:nvSpPr>
          <p:spPr bwMode="auto">
            <a:xfrm>
              <a:off x="914400" y="4191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4" name="Rectangle 103"/>
            <p:cNvSpPr/>
            <p:nvPr/>
          </p:nvSpPr>
          <p:spPr bwMode="auto">
            <a:xfrm>
              <a:off x="1295400" y="4191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5" name="Rectangle 104"/>
            <p:cNvSpPr/>
            <p:nvPr/>
          </p:nvSpPr>
          <p:spPr bwMode="auto">
            <a:xfrm>
              <a:off x="1676400" y="4191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07" name="Straight Connector 106"/>
            <p:cNvCxnSpPr>
              <a:stCxn id="102" idx="3"/>
              <a:endCxn id="103" idx="1"/>
            </p:cNvCxnSpPr>
            <p:nvPr/>
          </p:nvCxnSpPr>
          <p:spPr bwMode="auto">
            <a:xfrm>
              <a:off x="838200" y="4305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0" name="Straight Connector 109"/>
            <p:cNvCxnSpPr>
              <a:stCxn id="103" idx="3"/>
              <a:endCxn id="104" idx="1"/>
            </p:cNvCxnSpPr>
            <p:nvPr/>
          </p:nvCxnSpPr>
          <p:spPr bwMode="auto">
            <a:xfrm>
              <a:off x="1219200" y="4305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1" name="Straight Connector 110"/>
            <p:cNvCxnSpPr>
              <a:stCxn id="104" idx="3"/>
              <a:endCxn id="105" idx="1"/>
            </p:cNvCxnSpPr>
            <p:nvPr/>
          </p:nvCxnSpPr>
          <p:spPr bwMode="auto">
            <a:xfrm>
              <a:off x="1600200" y="4305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17" name="Rectangle 116"/>
            <p:cNvSpPr/>
            <p:nvPr/>
          </p:nvSpPr>
          <p:spPr bwMode="auto">
            <a:xfrm>
              <a:off x="2057400" y="4191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8" name="Rectangle 117"/>
            <p:cNvSpPr/>
            <p:nvPr/>
          </p:nvSpPr>
          <p:spPr bwMode="auto">
            <a:xfrm>
              <a:off x="2438400" y="4191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9" name="Rectangle 118"/>
            <p:cNvSpPr/>
            <p:nvPr/>
          </p:nvSpPr>
          <p:spPr bwMode="auto">
            <a:xfrm>
              <a:off x="2819400" y="4191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21" name="Straight Connector 120"/>
            <p:cNvCxnSpPr>
              <a:stCxn id="117" idx="3"/>
              <a:endCxn id="118" idx="1"/>
            </p:cNvCxnSpPr>
            <p:nvPr/>
          </p:nvCxnSpPr>
          <p:spPr bwMode="auto">
            <a:xfrm>
              <a:off x="2362200" y="4305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2" name="Straight Connector 121"/>
            <p:cNvCxnSpPr>
              <a:stCxn id="118" idx="3"/>
              <a:endCxn id="119" idx="1"/>
            </p:cNvCxnSpPr>
            <p:nvPr/>
          </p:nvCxnSpPr>
          <p:spPr bwMode="auto">
            <a:xfrm>
              <a:off x="2743200" y="4305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3" name="Straight Connector 122"/>
            <p:cNvCxnSpPr>
              <a:stCxn id="119" idx="3"/>
            </p:cNvCxnSpPr>
            <p:nvPr/>
          </p:nvCxnSpPr>
          <p:spPr bwMode="auto">
            <a:xfrm>
              <a:off x="3124200" y="4305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4" name="Straight Connector 123"/>
            <p:cNvCxnSpPr>
              <a:stCxn id="105" idx="3"/>
              <a:endCxn id="117" idx="1"/>
            </p:cNvCxnSpPr>
            <p:nvPr/>
          </p:nvCxnSpPr>
          <p:spPr bwMode="auto">
            <a:xfrm>
              <a:off x="1981200" y="4305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27" name="Rectangle 126"/>
            <p:cNvSpPr/>
            <p:nvPr/>
          </p:nvSpPr>
          <p:spPr bwMode="auto">
            <a:xfrm>
              <a:off x="533400" y="4495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8" name="Rectangle 127"/>
            <p:cNvSpPr/>
            <p:nvPr/>
          </p:nvSpPr>
          <p:spPr bwMode="auto">
            <a:xfrm>
              <a:off x="914400" y="4495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9" name="Rectangle 128"/>
            <p:cNvSpPr/>
            <p:nvPr/>
          </p:nvSpPr>
          <p:spPr bwMode="auto">
            <a:xfrm>
              <a:off x="1295400" y="4495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0" name="Rectangle 129"/>
            <p:cNvSpPr/>
            <p:nvPr/>
          </p:nvSpPr>
          <p:spPr bwMode="auto">
            <a:xfrm>
              <a:off x="1676400" y="4495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31" name="Straight Connector 130"/>
            <p:cNvCxnSpPr>
              <a:stCxn id="127" idx="3"/>
              <a:endCxn id="128" idx="1"/>
            </p:cNvCxnSpPr>
            <p:nvPr/>
          </p:nvCxnSpPr>
          <p:spPr bwMode="auto">
            <a:xfrm>
              <a:off x="838200" y="4610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2" name="Straight Connector 131"/>
            <p:cNvCxnSpPr>
              <a:stCxn id="128" idx="3"/>
              <a:endCxn id="129" idx="1"/>
            </p:cNvCxnSpPr>
            <p:nvPr/>
          </p:nvCxnSpPr>
          <p:spPr bwMode="auto">
            <a:xfrm>
              <a:off x="1219200" y="4610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3" name="Straight Connector 132"/>
            <p:cNvCxnSpPr>
              <a:stCxn id="129" idx="3"/>
              <a:endCxn id="130" idx="1"/>
            </p:cNvCxnSpPr>
            <p:nvPr/>
          </p:nvCxnSpPr>
          <p:spPr bwMode="auto">
            <a:xfrm>
              <a:off x="1600200" y="4610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34" name="Rectangle 133"/>
            <p:cNvSpPr/>
            <p:nvPr/>
          </p:nvSpPr>
          <p:spPr bwMode="auto">
            <a:xfrm>
              <a:off x="2057400" y="4495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5" name="Rectangle 134"/>
            <p:cNvSpPr/>
            <p:nvPr/>
          </p:nvSpPr>
          <p:spPr bwMode="auto">
            <a:xfrm>
              <a:off x="2438400" y="4495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6" name="Rectangle 135"/>
            <p:cNvSpPr/>
            <p:nvPr/>
          </p:nvSpPr>
          <p:spPr bwMode="auto">
            <a:xfrm>
              <a:off x="2819400" y="4495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38" name="Straight Connector 137"/>
            <p:cNvCxnSpPr>
              <a:stCxn id="134" idx="3"/>
              <a:endCxn id="135" idx="1"/>
            </p:cNvCxnSpPr>
            <p:nvPr/>
          </p:nvCxnSpPr>
          <p:spPr bwMode="auto">
            <a:xfrm>
              <a:off x="2362200" y="4610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9" name="Straight Connector 138"/>
            <p:cNvCxnSpPr>
              <a:stCxn id="135" idx="3"/>
              <a:endCxn id="136" idx="1"/>
            </p:cNvCxnSpPr>
            <p:nvPr/>
          </p:nvCxnSpPr>
          <p:spPr bwMode="auto">
            <a:xfrm>
              <a:off x="2743200" y="4610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0" name="Straight Connector 139"/>
            <p:cNvCxnSpPr>
              <a:stCxn id="136" idx="3"/>
            </p:cNvCxnSpPr>
            <p:nvPr/>
          </p:nvCxnSpPr>
          <p:spPr bwMode="auto">
            <a:xfrm>
              <a:off x="3124200" y="4610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1" name="Straight Connector 140"/>
            <p:cNvCxnSpPr>
              <a:stCxn id="130" idx="3"/>
              <a:endCxn id="134" idx="1"/>
            </p:cNvCxnSpPr>
            <p:nvPr/>
          </p:nvCxnSpPr>
          <p:spPr bwMode="auto">
            <a:xfrm>
              <a:off x="1981200" y="4610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2" name="Rectangle 141"/>
            <p:cNvSpPr/>
            <p:nvPr/>
          </p:nvSpPr>
          <p:spPr bwMode="auto">
            <a:xfrm>
              <a:off x="533400" y="48006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3" name="Rectangle 142"/>
            <p:cNvSpPr/>
            <p:nvPr/>
          </p:nvSpPr>
          <p:spPr bwMode="auto">
            <a:xfrm>
              <a:off x="914400" y="48006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4" name="Rectangle 143"/>
            <p:cNvSpPr/>
            <p:nvPr/>
          </p:nvSpPr>
          <p:spPr bwMode="auto">
            <a:xfrm>
              <a:off x="1295400" y="48006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5" name="Rectangle 144"/>
            <p:cNvSpPr/>
            <p:nvPr/>
          </p:nvSpPr>
          <p:spPr bwMode="auto">
            <a:xfrm>
              <a:off x="1676400" y="48006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46" name="Straight Connector 145"/>
            <p:cNvCxnSpPr>
              <a:stCxn id="142" idx="3"/>
              <a:endCxn id="143" idx="1"/>
            </p:cNvCxnSpPr>
            <p:nvPr/>
          </p:nvCxnSpPr>
          <p:spPr bwMode="auto">
            <a:xfrm>
              <a:off x="838200" y="49149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7" name="Straight Connector 146"/>
            <p:cNvCxnSpPr>
              <a:stCxn id="143" idx="3"/>
              <a:endCxn id="144" idx="1"/>
            </p:cNvCxnSpPr>
            <p:nvPr/>
          </p:nvCxnSpPr>
          <p:spPr bwMode="auto">
            <a:xfrm>
              <a:off x="1219200" y="49149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48" name="Straight Connector 147"/>
            <p:cNvCxnSpPr>
              <a:stCxn id="144" idx="3"/>
              <a:endCxn id="145" idx="1"/>
            </p:cNvCxnSpPr>
            <p:nvPr/>
          </p:nvCxnSpPr>
          <p:spPr bwMode="auto">
            <a:xfrm>
              <a:off x="1600200" y="49149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49" name="Rectangle 148"/>
            <p:cNvSpPr/>
            <p:nvPr/>
          </p:nvSpPr>
          <p:spPr bwMode="auto">
            <a:xfrm>
              <a:off x="2057400" y="48006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0" name="Rectangle 149"/>
            <p:cNvSpPr/>
            <p:nvPr/>
          </p:nvSpPr>
          <p:spPr bwMode="auto">
            <a:xfrm>
              <a:off x="2438400" y="48006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1" name="Rectangle 150"/>
            <p:cNvSpPr/>
            <p:nvPr/>
          </p:nvSpPr>
          <p:spPr bwMode="auto">
            <a:xfrm>
              <a:off x="2819400" y="48006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53" name="Straight Connector 152"/>
            <p:cNvCxnSpPr>
              <a:stCxn id="149" idx="3"/>
              <a:endCxn id="150" idx="1"/>
            </p:cNvCxnSpPr>
            <p:nvPr/>
          </p:nvCxnSpPr>
          <p:spPr bwMode="auto">
            <a:xfrm>
              <a:off x="2362200" y="49149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4" name="Straight Connector 153"/>
            <p:cNvCxnSpPr>
              <a:stCxn id="150" idx="3"/>
              <a:endCxn id="151" idx="1"/>
            </p:cNvCxnSpPr>
            <p:nvPr/>
          </p:nvCxnSpPr>
          <p:spPr bwMode="auto">
            <a:xfrm>
              <a:off x="2743200" y="49149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5" name="Straight Connector 154"/>
            <p:cNvCxnSpPr>
              <a:stCxn id="151" idx="3"/>
            </p:cNvCxnSpPr>
            <p:nvPr/>
          </p:nvCxnSpPr>
          <p:spPr bwMode="auto">
            <a:xfrm>
              <a:off x="3124200" y="49149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56" name="Straight Connector 155"/>
            <p:cNvCxnSpPr>
              <a:stCxn id="145" idx="3"/>
              <a:endCxn id="149" idx="1"/>
            </p:cNvCxnSpPr>
            <p:nvPr/>
          </p:nvCxnSpPr>
          <p:spPr bwMode="auto">
            <a:xfrm>
              <a:off x="1981200" y="49149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57" name="Rectangle 156"/>
            <p:cNvSpPr/>
            <p:nvPr/>
          </p:nvSpPr>
          <p:spPr bwMode="auto">
            <a:xfrm>
              <a:off x="533400" y="51054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8" name="Rectangle 157"/>
            <p:cNvSpPr/>
            <p:nvPr/>
          </p:nvSpPr>
          <p:spPr bwMode="auto">
            <a:xfrm>
              <a:off x="914400" y="51054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9" name="Rectangle 158"/>
            <p:cNvSpPr/>
            <p:nvPr/>
          </p:nvSpPr>
          <p:spPr bwMode="auto">
            <a:xfrm>
              <a:off x="1295400" y="51054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0" name="Rectangle 159"/>
            <p:cNvSpPr/>
            <p:nvPr/>
          </p:nvSpPr>
          <p:spPr bwMode="auto">
            <a:xfrm>
              <a:off x="1676400" y="51054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61" name="Straight Connector 160"/>
            <p:cNvCxnSpPr>
              <a:stCxn id="157" idx="3"/>
              <a:endCxn id="158" idx="1"/>
            </p:cNvCxnSpPr>
            <p:nvPr/>
          </p:nvCxnSpPr>
          <p:spPr bwMode="auto">
            <a:xfrm>
              <a:off x="838200" y="52197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2" name="Straight Connector 161"/>
            <p:cNvCxnSpPr>
              <a:stCxn id="158" idx="3"/>
              <a:endCxn id="159" idx="1"/>
            </p:cNvCxnSpPr>
            <p:nvPr/>
          </p:nvCxnSpPr>
          <p:spPr bwMode="auto">
            <a:xfrm>
              <a:off x="1219200" y="52197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3" name="Straight Connector 162"/>
            <p:cNvCxnSpPr>
              <a:stCxn id="159" idx="3"/>
              <a:endCxn id="160" idx="1"/>
            </p:cNvCxnSpPr>
            <p:nvPr/>
          </p:nvCxnSpPr>
          <p:spPr bwMode="auto">
            <a:xfrm>
              <a:off x="1600200" y="52197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164" name="Rectangle 163"/>
            <p:cNvSpPr/>
            <p:nvPr/>
          </p:nvSpPr>
          <p:spPr bwMode="auto">
            <a:xfrm>
              <a:off x="2057400" y="51054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5" name="Rectangle 164"/>
            <p:cNvSpPr/>
            <p:nvPr/>
          </p:nvSpPr>
          <p:spPr bwMode="auto">
            <a:xfrm>
              <a:off x="2438400" y="51054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6" name="Rectangle 165"/>
            <p:cNvSpPr/>
            <p:nvPr/>
          </p:nvSpPr>
          <p:spPr bwMode="auto">
            <a:xfrm>
              <a:off x="2819400" y="51054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68" name="Straight Connector 167"/>
            <p:cNvCxnSpPr>
              <a:stCxn id="164" idx="3"/>
              <a:endCxn id="165" idx="1"/>
            </p:cNvCxnSpPr>
            <p:nvPr/>
          </p:nvCxnSpPr>
          <p:spPr bwMode="auto">
            <a:xfrm>
              <a:off x="2362200" y="52197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9" name="Straight Connector 168"/>
            <p:cNvCxnSpPr>
              <a:stCxn id="165" idx="3"/>
              <a:endCxn id="166" idx="1"/>
            </p:cNvCxnSpPr>
            <p:nvPr/>
          </p:nvCxnSpPr>
          <p:spPr bwMode="auto">
            <a:xfrm>
              <a:off x="2743200" y="52197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70" name="Straight Connector 169"/>
            <p:cNvCxnSpPr>
              <a:stCxn id="166" idx="3"/>
            </p:cNvCxnSpPr>
            <p:nvPr/>
          </p:nvCxnSpPr>
          <p:spPr bwMode="auto">
            <a:xfrm>
              <a:off x="3124200" y="52197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71" name="Straight Connector 170"/>
            <p:cNvCxnSpPr>
              <a:stCxn id="160" idx="3"/>
              <a:endCxn id="164" idx="1"/>
            </p:cNvCxnSpPr>
            <p:nvPr/>
          </p:nvCxnSpPr>
          <p:spPr bwMode="auto">
            <a:xfrm>
              <a:off x="1981200" y="52197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72" name="Straight Connector 171"/>
            <p:cNvCxnSpPr>
              <a:endCxn id="127" idx="0"/>
            </p:cNvCxnSpPr>
            <p:nvPr/>
          </p:nvCxnSpPr>
          <p:spPr bwMode="auto">
            <a:xfrm>
              <a:off x="685800" y="4419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75" name="Straight Connector 174"/>
            <p:cNvCxnSpPr>
              <a:stCxn id="127" idx="2"/>
              <a:endCxn id="142" idx="0"/>
            </p:cNvCxnSpPr>
            <p:nvPr/>
          </p:nvCxnSpPr>
          <p:spPr bwMode="auto">
            <a:xfrm>
              <a:off x="685800" y="47244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78" name="Straight Connector 177"/>
            <p:cNvCxnSpPr>
              <a:stCxn id="142" idx="2"/>
              <a:endCxn id="157" idx="0"/>
            </p:cNvCxnSpPr>
            <p:nvPr/>
          </p:nvCxnSpPr>
          <p:spPr bwMode="auto">
            <a:xfrm>
              <a:off x="685800" y="50292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1" name="Straight Connector 180"/>
            <p:cNvCxnSpPr>
              <a:stCxn id="103" idx="2"/>
              <a:endCxn id="128" idx="0"/>
            </p:cNvCxnSpPr>
            <p:nvPr/>
          </p:nvCxnSpPr>
          <p:spPr bwMode="auto">
            <a:xfrm>
              <a:off x="1066800" y="4419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4" name="Straight Connector 183"/>
            <p:cNvCxnSpPr/>
            <p:nvPr/>
          </p:nvCxnSpPr>
          <p:spPr bwMode="auto">
            <a:xfrm>
              <a:off x="1066800" y="47244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5" name="Straight Connector 184"/>
            <p:cNvCxnSpPr/>
            <p:nvPr/>
          </p:nvCxnSpPr>
          <p:spPr bwMode="auto">
            <a:xfrm>
              <a:off x="1066800" y="50292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6" name="Straight Connector 185"/>
            <p:cNvCxnSpPr/>
            <p:nvPr/>
          </p:nvCxnSpPr>
          <p:spPr bwMode="auto">
            <a:xfrm>
              <a:off x="1447800" y="4419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7" name="Straight Connector 186"/>
            <p:cNvCxnSpPr/>
            <p:nvPr/>
          </p:nvCxnSpPr>
          <p:spPr bwMode="auto">
            <a:xfrm>
              <a:off x="1447800" y="47244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8" name="Straight Connector 187"/>
            <p:cNvCxnSpPr/>
            <p:nvPr/>
          </p:nvCxnSpPr>
          <p:spPr bwMode="auto">
            <a:xfrm>
              <a:off x="1447800" y="50292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89" name="Straight Connector 188"/>
            <p:cNvCxnSpPr/>
            <p:nvPr/>
          </p:nvCxnSpPr>
          <p:spPr bwMode="auto">
            <a:xfrm>
              <a:off x="1828800" y="4419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0" name="Straight Connector 189"/>
            <p:cNvCxnSpPr/>
            <p:nvPr/>
          </p:nvCxnSpPr>
          <p:spPr bwMode="auto">
            <a:xfrm>
              <a:off x="1828800" y="47244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1" name="Straight Connector 190"/>
            <p:cNvCxnSpPr/>
            <p:nvPr/>
          </p:nvCxnSpPr>
          <p:spPr bwMode="auto">
            <a:xfrm>
              <a:off x="1828800" y="50292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2" name="Straight Connector 191"/>
            <p:cNvCxnSpPr/>
            <p:nvPr/>
          </p:nvCxnSpPr>
          <p:spPr bwMode="auto">
            <a:xfrm>
              <a:off x="2209800" y="4419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3" name="Straight Connector 192"/>
            <p:cNvCxnSpPr/>
            <p:nvPr/>
          </p:nvCxnSpPr>
          <p:spPr bwMode="auto">
            <a:xfrm>
              <a:off x="2209800" y="47244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4" name="Straight Connector 193"/>
            <p:cNvCxnSpPr/>
            <p:nvPr/>
          </p:nvCxnSpPr>
          <p:spPr bwMode="auto">
            <a:xfrm>
              <a:off x="2209800" y="50292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5" name="Straight Connector 194"/>
            <p:cNvCxnSpPr/>
            <p:nvPr/>
          </p:nvCxnSpPr>
          <p:spPr bwMode="auto">
            <a:xfrm>
              <a:off x="2590800" y="4419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6" name="Straight Connector 195"/>
            <p:cNvCxnSpPr/>
            <p:nvPr/>
          </p:nvCxnSpPr>
          <p:spPr bwMode="auto">
            <a:xfrm>
              <a:off x="2590800" y="47244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7" name="Straight Connector 196"/>
            <p:cNvCxnSpPr/>
            <p:nvPr/>
          </p:nvCxnSpPr>
          <p:spPr bwMode="auto">
            <a:xfrm>
              <a:off x="2590800" y="50292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8" name="Straight Connector 197"/>
            <p:cNvCxnSpPr/>
            <p:nvPr/>
          </p:nvCxnSpPr>
          <p:spPr bwMode="auto">
            <a:xfrm>
              <a:off x="2971800" y="4419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99" name="Straight Connector 198"/>
            <p:cNvCxnSpPr/>
            <p:nvPr/>
          </p:nvCxnSpPr>
          <p:spPr bwMode="auto">
            <a:xfrm>
              <a:off x="2971800" y="47244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00" name="Straight Connector 199"/>
            <p:cNvCxnSpPr/>
            <p:nvPr/>
          </p:nvCxnSpPr>
          <p:spPr bwMode="auto">
            <a:xfrm>
              <a:off x="2971800" y="50292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01" name="Rectangle 200"/>
            <p:cNvSpPr/>
            <p:nvPr/>
          </p:nvSpPr>
          <p:spPr bwMode="auto">
            <a:xfrm>
              <a:off x="533400" y="54102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2" name="Rectangle 201"/>
            <p:cNvSpPr/>
            <p:nvPr/>
          </p:nvSpPr>
          <p:spPr bwMode="auto">
            <a:xfrm>
              <a:off x="914400" y="54102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3" name="Rectangle 202"/>
            <p:cNvSpPr/>
            <p:nvPr/>
          </p:nvSpPr>
          <p:spPr bwMode="auto">
            <a:xfrm>
              <a:off x="1295400" y="54102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4" name="Rectangle 203"/>
            <p:cNvSpPr/>
            <p:nvPr/>
          </p:nvSpPr>
          <p:spPr bwMode="auto">
            <a:xfrm>
              <a:off x="1676400" y="54102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05" name="Straight Connector 204"/>
            <p:cNvCxnSpPr>
              <a:stCxn id="201" idx="3"/>
              <a:endCxn id="202" idx="1"/>
            </p:cNvCxnSpPr>
            <p:nvPr/>
          </p:nvCxnSpPr>
          <p:spPr bwMode="auto">
            <a:xfrm>
              <a:off x="838200" y="55245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06" name="Straight Connector 205"/>
            <p:cNvCxnSpPr>
              <a:stCxn id="202" idx="3"/>
              <a:endCxn id="203" idx="1"/>
            </p:cNvCxnSpPr>
            <p:nvPr/>
          </p:nvCxnSpPr>
          <p:spPr bwMode="auto">
            <a:xfrm>
              <a:off x="1219200" y="55245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07" name="Straight Connector 206"/>
            <p:cNvCxnSpPr>
              <a:stCxn id="203" idx="3"/>
              <a:endCxn id="204" idx="1"/>
            </p:cNvCxnSpPr>
            <p:nvPr/>
          </p:nvCxnSpPr>
          <p:spPr bwMode="auto">
            <a:xfrm>
              <a:off x="1600200" y="55245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08" name="Rectangle 207"/>
            <p:cNvSpPr/>
            <p:nvPr/>
          </p:nvSpPr>
          <p:spPr bwMode="auto">
            <a:xfrm>
              <a:off x="2057400" y="54102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9" name="Rectangle 208"/>
            <p:cNvSpPr/>
            <p:nvPr/>
          </p:nvSpPr>
          <p:spPr bwMode="auto">
            <a:xfrm>
              <a:off x="2438400" y="54102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0" name="Rectangle 209"/>
            <p:cNvSpPr/>
            <p:nvPr/>
          </p:nvSpPr>
          <p:spPr bwMode="auto">
            <a:xfrm>
              <a:off x="2819400" y="54102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11" name="Straight Connector 210"/>
            <p:cNvCxnSpPr>
              <a:stCxn id="208" idx="3"/>
              <a:endCxn id="209" idx="1"/>
            </p:cNvCxnSpPr>
            <p:nvPr/>
          </p:nvCxnSpPr>
          <p:spPr bwMode="auto">
            <a:xfrm>
              <a:off x="2362200" y="55245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2" name="Straight Connector 211"/>
            <p:cNvCxnSpPr>
              <a:stCxn id="209" idx="3"/>
              <a:endCxn id="210" idx="1"/>
            </p:cNvCxnSpPr>
            <p:nvPr/>
          </p:nvCxnSpPr>
          <p:spPr bwMode="auto">
            <a:xfrm>
              <a:off x="2743200" y="55245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3" name="Straight Connector 212"/>
            <p:cNvCxnSpPr>
              <a:stCxn id="210" idx="3"/>
            </p:cNvCxnSpPr>
            <p:nvPr/>
          </p:nvCxnSpPr>
          <p:spPr bwMode="auto">
            <a:xfrm>
              <a:off x="3124200" y="55245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14" name="Straight Connector 213"/>
            <p:cNvCxnSpPr>
              <a:stCxn id="204" idx="3"/>
              <a:endCxn id="208" idx="1"/>
            </p:cNvCxnSpPr>
            <p:nvPr/>
          </p:nvCxnSpPr>
          <p:spPr bwMode="auto">
            <a:xfrm>
              <a:off x="1981200" y="55245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15" name="Rectangle 214"/>
            <p:cNvSpPr/>
            <p:nvPr/>
          </p:nvSpPr>
          <p:spPr bwMode="auto">
            <a:xfrm>
              <a:off x="533400" y="5715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6" name="Rectangle 215"/>
            <p:cNvSpPr/>
            <p:nvPr/>
          </p:nvSpPr>
          <p:spPr bwMode="auto">
            <a:xfrm>
              <a:off x="914400" y="5715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7" name="Rectangle 216"/>
            <p:cNvSpPr/>
            <p:nvPr/>
          </p:nvSpPr>
          <p:spPr bwMode="auto">
            <a:xfrm>
              <a:off x="1295400" y="5715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8" name="Rectangle 217"/>
            <p:cNvSpPr/>
            <p:nvPr/>
          </p:nvSpPr>
          <p:spPr bwMode="auto">
            <a:xfrm>
              <a:off x="1676400" y="5715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19" name="Straight Connector 218"/>
            <p:cNvCxnSpPr>
              <a:stCxn id="215" idx="3"/>
              <a:endCxn id="216" idx="1"/>
            </p:cNvCxnSpPr>
            <p:nvPr/>
          </p:nvCxnSpPr>
          <p:spPr bwMode="auto">
            <a:xfrm>
              <a:off x="838200" y="5829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0" name="Straight Connector 219"/>
            <p:cNvCxnSpPr>
              <a:stCxn id="216" idx="3"/>
              <a:endCxn id="217" idx="1"/>
            </p:cNvCxnSpPr>
            <p:nvPr/>
          </p:nvCxnSpPr>
          <p:spPr bwMode="auto">
            <a:xfrm>
              <a:off x="1219200" y="5829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1" name="Straight Connector 220"/>
            <p:cNvCxnSpPr>
              <a:stCxn id="217" idx="3"/>
              <a:endCxn id="218" idx="1"/>
            </p:cNvCxnSpPr>
            <p:nvPr/>
          </p:nvCxnSpPr>
          <p:spPr bwMode="auto">
            <a:xfrm>
              <a:off x="1600200" y="5829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2" name="Rectangle 221"/>
            <p:cNvSpPr/>
            <p:nvPr/>
          </p:nvSpPr>
          <p:spPr bwMode="auto">
            <a:xfrm>
              <a:off x="2057400" y="5715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3" name="Rectangle 222"/>
            <p:cNvSpPr/>
            <p:nvPr/>
          </p:nvSpPr>
          <p:spPr bwMode="auto">
            <a:xfrm>
              <a:off x="2438400" y="5715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4" name="Rectangle 223"/>
            <p:cNvSpPr/>
            <p:nvPr/>
          </p:nvSpPr>
          <p:spPr bwMode="auto">
            <a:xfrm>
              <a:off x="2819400" y="57150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25" name="Straight Connector 224"/>
            <p:cNvCxnSpPr>
              <a:stCxn id="222" idx="3"/>
              <a:endCxn id="223" idx="1"/>
            </p:cNvCxnSpPr>
            <p:nvPr/>
          </p:nvCxnSpPr>
          <p:spPr bwMode="auto">
            <a:xfrm>
              <a:off x="2362200" y="5829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6" name="Straight Connector 225"/>
            <p:cNvCxnSpPr>
              <a:stCxn id="223" idx="3"/>
              <a:endCxn id="224" idx="1"/>
            </p:cNvCxnSpPr>
            <p:nvPr/>
          </p:nvCxnSpPr>
          <p:spPr bwMode="auto">
            <a:xfrm>
              <a:off x="2743200" y="5829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7" name="Straight Connector 226"/>
            <p:cNvCxnSpPr>
              <a:stCxn id="224" idx="3"/>
            </p:cNvCxnSpPr>
            <p:nvPr/>
          </p:nvCxnSpPr>
          <p:spPr bwMode="auto">
            <a:xfrm>
              <a:off x="3124200" y="5829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28" name="Straight Connector 227"/>
            <p:cNvCxnSpPr>
              <a:stCxn id="218" idx="3"/>
              <a:endCxn id="222" idx="1"/>
            </p:cNvCxnSpPr>
            <p:nvPr/>
          </p:nvCxnSpPr>
          <p:spPr bwMode="auto">
            <a:xfrm>
              <a:off x="1981200" y="58293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29" name="Rectangle 228"/>
            <p:cNvSpPr/>
            <p:nvPr/>
          </p:nvSpPr>
          <p:spPr bwMode="auto">
            <a:xfrm>
              <a:off x="533400" y="6019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0" name="Rectangle 229"/>
            <p:cNvSpPr/>
            <p:nvPr/>
          </p:nvSpPr>
          <p:spPr bwMode="auto">
            <a:xfrm>
              <a:off x="914400" y="6019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1" name="Rectangle 230"/>
            <p:cNvSpPr/>
            <p:nvPr/>
          </p:nvSpPr>
          <p:spPr bwMode="auto">
            <a:xfrm>
              <a:off x="1295400" y="6019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2" name="Rectangle 231"/>
            <p:cNvSpPr/>
            <p:nvPr/>
          </p:nvSpPr>
          <p:spPr bwMode="auto">
            <a:xfrm>
              <a:off x="1676400" y="6019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33" name="Straight Connector 232"/>
            <p:cNvCxnSpPr>
              <a:stCxn id="229" idx="3"/>
              <a:endCxn id="230" idx="1"/>
            </p:cNvCxnSpPr>
            <p:nvPr/>
          </p:nvCxnSpPr>
          <p:spPr bwMode="auto">
            <a:xfrm>
              <a:off x="838200" y="6134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34" name="Straight Connector 233"/>
            <p:cNvCxnSpPr>
              <a:stCxn id="230" idx="3"/>
              <a:endCxn id="231" idx="1"/>
            </p:cNvCxnSpPr>
            <p:nvPr/>
          </p:nvCxnSpPr>
          <p:spPr bwMode="auto">
            <a:xfrm>
              <a:off x="1219200" y="6134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35" name="Straight Connector 234"/>
            <p:cNvCxnSpPr>
              <a:stCxn id="231" idx="3"/>
              <a:endCxn id="232" idx="1"/>
            </p:cNvCxnSpPr>
            <p:nvPr/>
          </p:nvCxnSpPr>
          <p:spPr bwMode="auto">
            <a:xfrm>
              <a:off x="1600200" y="6134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236" name="Rectangle 235"/>
            <p:cNvSpPr/>
            <p:nvPr/>
          </p:nvSpPr>
          <p:spPr bwMode="auto">
            <a:xfrm>
              <a:off x="2057400" y="6019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7" name="Rectangle 236"/>
            <p:cNvSpPr/>
            <p:nvPr/>
          </p:nvSpPr>
          <p:spPr bwMode="auto">
            <a:xfrm>
              <a:off x="2438400" y="6019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8" name="Rectangle 237"/>
            <p:cNvSpPr/>
            <p:nvPr/>
          </p:nvSpPr>
          <p:spPr bwMode="auto">
            <a:xfrm>
              <a:off x="2819400" y="6019800"/>
              <a:ext cx="304800" cy="228600"/>
            </a:xfrm>
            <a:prstGeom prst="rect">
              <a:avLst/>
            </a:prstGeom>
            <a:solidFill>
              <a:srgbClr val="0000FF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239" name="Straight Connector 238"/>
            <p:cNvCxnSpPr>
              <a:stCxn id="236" idx="3"/>
              <a:endCxn id="237" idx="1"/>
            </p:cNvCxnSpPr>
            <p:nvPr/>
          </p:nvCxnSpPr>
          <p:spPr bwMode="auto">
            <a:xfrm>
              <a:off x="2362200" y="6134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0" name="Straight Connector 239"/>
            <p:cNvCxnSpPr>
              <a:stCxn id="237" idx="3"/>
              <a:endCxn id="238" idx="1"/>
            </p:cNvCxnSpPr>
            <p:nvPr/>
          </p:nvCxnSpPr>
          <p:spPr bwMode="auto">
            <a:xfrm>
              <a:off x="2743200" y="6134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1" name="Straight Connector 240"/>
            <p:cNvCxnSpPr>
              <a:stCxn id="238" idx="3"/>
            </p:cNvCxnSpPr>
            <p:nvPr/>
          </p:nvCxnSpPr>
          <p:spPr bwMode="auto">
            <a:xfrm>
              <a:off x="3124200" y="6134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2" name="Straight Connector 241"/>
            <p:cNvCxnSpPr>
              <a:stCxn id="232" idx="3"/>
              <a:endCxn id="236" idx="1"/>
            </p:cNvCxnSpPr>
            <p:nvPr/>
          </p:nvCxnSpPr>
          <p:spPr bwMode="auto">
            <a:xfrm>
              <a:off x="1981200" y="6134100"/>
              <a:ext cx="76200" cy="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3" name="Straight Connector 242"/>
            <p:cNvCxnSpPr>
              <a:endCxn id="201" idx="0"/>
            </p:cNvCxnSpPr>
            <p:nvPr/>
          </p:nvCxnSpPr>
          <p:spPr bwMode="auto">
            <a:xfrm>
              <a:off x="685800" y="53340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4" name="Straight Connector 243"/>
            <p:cNvCxnSpPr>
              <a:stCxn id="201" idx="2"/>
              <a:endCxn id="215" idx="0"/>
            </p:cNvCxnSpPr>
            <p:nvPr/>
          </p:nvCxnSpPr>
          <p:spPr bwMode="auto">
            <a:xfrm>
              <a:off x="685800" y="56388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5" name="Straight Connector 244"/>
            <p:cNvCxnSpPr>
              <a:stCxn id="215" idx="2"/>
              <a:endCxn id="229" idx="0"/>
            </p:cNvCxnSpPr>
            <p:nvPr/>
          </p:nvCxnSpPr>
          <p:spPr bwMode="auto">
            <a:xfrm>
              <a:off x="685800" y="5943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6" name="Straight Connector 245"/>
            <p:cNvCxnSpPr>
              <a:endCxn id="202" idx="0"/>
            </p:cNvCxnSpPr>
            <p:nvPr/>
          </p:nvCxnSpPr>
          <p:spPr bwMode="auto">
            <a:xfrm>
              <a:off x="1066800" y="53340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7" name="Straight Connector 246"/>
            <p:cNvCxnSpPr/>
            <p:nvPr/>
          </p:nvCxnSpPr>
          <p:spPr bwMode="auto">
            <a:xfrm>
              <a:off x="1066800" y="56388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8" name="Straight Connector 247"/>
            <p:cNvCxnSpPr/>
            <p:nvPr/>
          </p:nvCxnSpPr>
          <p:spPr bwMode="auto">
            <a:xfrm>
              <a:off x="1066800" y="5943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9" name="Straight Connector 248"/>
            <p:cNvCxnSpPr/>
            <p:nvPr/>
          </p:nvCxnSpPr>
          <p:spPr bwMode="auto">
            <a:xfrm>
              <a:off x="1447800" y="53340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0" name="Straight Connector 249"/>
            <p:cNvCxnSpPr/>
            <p:nvPr/>
          </p:nvCxnSpPr>
          <p:spPr bwMode="auto">
            <a:xfrm>
              <a:off x="1447800" y="56388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1" name="Straight Connector 250"/>
            <p:cNvCxnSpPr/>
            <p:nvPr/>
          </p:nvCxnSpPr>
          <p:spPr bwMode="auto">
            <a:xfrm>
              <a:off x="1447800" y="5943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2" name="Straight Connector 251"/>
            <p:cNvCxnSpPr/>
            <p:nvPr/>
          </p:nvCxnSpPr>
          <p:spPr bwMode="auto">
            <a:xfrm>
              <a:off x="1828800" y="53340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3" name="Straight Connector 252"/>
            <p:cNvCxnSpPr/>
            <p:nvPr/>
          </p:nvCxnSpPr>
          <p:spPr bwMode="auto">
            <a:xfrm>
              <a:off x="1828800" y="56388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4" name="Straight Connector 253"/>
            <p:cNvCxnSpPr/>
            <p:nvPr/>
          </p:nvCxnSpPr>
          <p:spPr bwMode="auto">
            <a:xfrm>
              <a:off x="1828800" y="5943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5" name="Straight Connector 254"/>
            <p:cNvCxnSpPr/>
            <p:nvPr/>
          </p:nvCxnSpPr>
          <p:spPr bwMode="auto">
            <a:xfrm>
              <a:off x="2209800" y="53340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6" name="Straight Connector 255"/>
            <p:cNvCxnSpPr/>
            <p:nvPr/>
          </p:nvCxnSpPr>
          <p:spPr bwMode="auto">
            <a:xfrm>
              <a:off x="2209800" y="56388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7" name="Straight Connector 256"/>
            <p:cNvCxnSpPr/>
            <p:nvPr/>
          </p:nvCxnSpPr>
          <p:spPr bwMode="auto">
            <a:xfrm>
              <a:off x="2209800" y="5943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8" name="Straight Connector 257"/>
            <p:cNvCxnSpPr/>
            <p:nvPr/>
          </p:nvCxnSpPr>
          <p:spPr bwMode="auto">
            <a:xfrm>
              <a:off x="2590800" y="53340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9" name="Straight Connector 258"/>
            <p:cNvCxnSpPr/>
            <p:nvPr/>
          </p:nvCxnSpPr>
          <p:spPr bwMode="auto">
            <a:xfrm>
              <a:off x="2590800" y="56388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60" name="Straight Connector 259"/>
            <p:cNvCxnSpPr/>
            <p:nvPr/>
          </p:nvCxnSpPr>
          <p:spPr bwMode="auto">
            <a:xfrm>
              <a:off x="2590800" y="5943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61" name="Straight Connector 260"/>
            <p:cNvCxnSpPr/>
            <p:nvPr/>
          </p:nvCxnSpPr>
          <p:spPr bwMode="auto">
            <a:xfrm>
              <a:off x="2971800" y="53340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62" name="Straight Connector 261"/>
            <p:cNvCxnSpPr/>
            <p:nvPr/>
          </p:nvCxnSpPr>
          <p:spPr bwMode="auto">
            <a:xfrm>
              <a:off x="2971800" y="56388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63" name="Straight Connector 262"/>
            <p:cNvCxnSpPr/>
            <p:nvPr/>
          </p:nvCxnSpPr>
          <p:spPr bwMode="auto">
            <a:xfrm>
              <a:off x="2971800" y="5943600"/>
              <a:ext cx="0" cy="76200"/>
            </a:xfrm>
            <a:prstGeom prst="line">
              <a:avLst/>
            </a:prstGeom>
            <a:noFill/>
            <a:ln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sp>
        <p:nvSpPr>
          <p:cNvPr id="315" name="TextBox 314"/>
          <p:cNvSpPr txBox="1"/>
          <p:nvPr/>
        </p:nvSpPr>
        <p:spPr>
          <a:xfrm>
            <a:off x="2743200" y="8382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b="1" dirty="0">
                <a:solidFill>
                  <a:srgbClr val="0000FF"/>
                </a:solidFill>
              </a:rPr>
              <a:t>CLBs</a:t>
            </a:r>
          </a:p>
        </p:txBody>
      </p:sp>
      <p:sp>
        <p:nvSpPr>
          <p:cNvPr id="316" name="TextBox 315"/>
          <p:cNvSpPr txBox="1"/>
          <p:nvPr/>
        </p:nvSpPr>
        <p:spPr>
          <a:xfrm rot="247451">
            <a:off x="2522801" y="4060795"/>
            <a:ext cx="64883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dirty="0">
                <a:solidFill>
                  <a:srgbClr val="A818CC"/>
                </a:solidFill>
              </a:rPr>
              <a:t>Configuration (e.g., SRAM, </a:t>
            </a:r>
            <a:r>
              <a:rPr lang="en-US" sz="2000" dirty="0" err="1">
                <a:solidFill>
                  <a:srgbClr val="A818CC"/>
                </a:solidFill>
              </a:rPr>
              <a:t>antifuse</a:t>
            </a:r>
            <a:r>
              <a:rPr lang="en-US" sz="2000" dirty="0">
                <a:solidFill>
                  <a:srgbClr val="A818CC"/>
                </a:solidFill>
              </a:rPr>
              <a:t>, flash)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5715000" y="1524000"/>
            <a:ext cx="914400" cy="1981200"/>
            <a:chOff x="1371600" y="4038600"/>
            <a:chExt cx="990600" cy="1752600"/>
          </a:xfrm>
          <a:scene3d>
            <a:camera prst="perspectiveFront">
              <a:rot lat="19206000" lon="198000" rev="21186000"/>
            </a:camera>
            <a:lightRig rig="threePt" dir="t"/>
          </a:scene3d>
        </p:grpSpPr>
        <p:grpSp>
          <p:nvGrpSpPr>
            <p:cNvPr id="319" name="Group 318"/>
            <p:cNvGrpSpPr/>
            <p:nvPr/>
          </p:nvGrpSpPr>
          <p:grpSpPr>
            <a:xfrm>
              <a:off x="1371600" y="4038600"/>
              <a:ext cx="457200" cy="1752600"/>
              <a:chOff x="1524000" y="4038600"/>
              <a:chExt cx="990600" cy="1752600"/>
            </a:xfrm>
          </p:grpSpPr>
          <p:sp>
            <p:nvSpPr>
              <p:cNvPr id="317" name="Rectangle 316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8" name="Rectangle 317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20" name="Group 319"/>
            <p:cNvGrpSpPr/>
            <p:nvPr/>
          </p:nvGrpSpPr>
          <p:grpSpPr>
            <a:xfrm>
              <a:off x="1905000" y="4038600"/>
              <a:ext cx="457200" cy="1752600"/>
              <a:chOff x="1524000" y="4038600"/>
              <a:chExt cx="990600" cy="1752600"/>
            </a:xfrm>
          </p:grpSpPr>
          <p:sp>
            <p:nvSpPr>
              <p:cNvPr id="321" name="Rectangle 320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2" name="Rectangle 321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solidFill>
                <a:schemeClr val="tx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grpSp>
        <p:nvGrpSpPr>
          <p:cNvPr id="323" name="Group 322"/>
          <p:cNvGrpSpPr/>
          <p:nvPr/>
        </p:nvGrpSpPr>
        <p:grpSpPr>
          <a:xfrm>
            <a:off x="7543800" y="2667000"/>
            <a:ext cx="838200" cy="685800"/>
            <a:chOff x="1371600" y="4038600"/>
            <a:chExt cx="990600" cy="1752600"/>
          </a:xfrm>
          <a:solidFill>
            <a:srgbClr val="15D134"/>
          </a:solidFill>
          <a:scene3d>
            <a:camera prst="perspectiveFront">
              <a:rot lat="19206000" lon="198000" rev="21186000"/>
            </a:camera>
            <a:lightRig rig="threePt" dir="t"/>
          </a:scene3d>
        </p:grpSpPr>
        <p:grpSp>
          <p:nvGrpSpPr>
            <p:cNvPr id="324" name="Group 323"/>
            <p:cNvGrpSpPr/>
            <p:nvPr/>
          </p:nvGrpSpPr>
          <p:grpSpPr>
            <a:xfrm>
              <a:off x="1371600" y="4038600"/>
              <a:ext cx="457200" cy="1752600"/>
              <a:chOff x="1524000" y="4038600"/>
              <a:chExt cx="990600" cy="1752600"/>
            </a:xfrm>
            <a:grpFill/>
          </p:grpSpPr>
          <p:sp>
            <p:nvSpPr>
              <p:cNvPr id="328" name="Rectangle 327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9" name="Rectangle 328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1905000" y="4038600"/>
              <a:ext cx="457200" cy="1752600"/>
              <a:chOff x="1524000" y="4038600"/>
              <a:chExt cx="990600" cy="1752600"/>
            </a:xfrm>
            <a:grpFill/>
          </p:grpSpPr>
          <p:sp>
            <p:nvSpPr>
              <p:cNvPr id="326" name="Rectangle 325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7" name="Rectangle 326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grpSp>
        <p:nvGrpSpPr>
          <p:cNvPr id="330" name="Group 329"/>
          <p:cNvGrpSpPr/>
          <p:nvPr/>
        </p:nvGrpSpPr>
        <p:grpSpPr>
          <a:xfrm>
            <a:off x="7620000" y="1981200"/>
            <a:ext cx="838200" cy="685800"/>
            <a:chOff x="1371600" y="4038600"/>
            <a:chExt cx="990600" cy="1752600"/>
          </a:xfrm>
          <a:solidFill>
            <a:srgbClr val="15D134"/>
          </a:solidFill>
          <a:scene3d>
            <a:camera prst="perspectiveFront">
              <a:rot lat="19206000" lon="198000" rev="21186000"/>
            </a:camera>
            <a:lightRig rig="threePt" dir="t"/>
          </a:scene3d>
        </p:grpSpPr>
        <p:grpSp>
          <p:nvGrpSpPr>
            <p:cNvPr id="331" name="Group 330"/>
            <p:cNvGrpSpPr/>
            <p:nvPr/>
          </p:nvGrpSpPr>
          <p:grpSpPr>
            <a:xfrm>
              <a:off x="1371600" y="4038600"/>
              <a:ext cx="457200" cy="1752600"/>
              <a:chOff x="1524000" y="4038600"/>
              <a:chExt cx="990600" cy="1752600"/>
            </a:xfrm>
            <a:grpFill/>
          </p:grpSpPr>
          <p:sp>
            <p:nvSpPr>
              <p:cNvPr id="335" name="Rectangle 334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6" name="Rectangle 335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32" name="Group 331"/>
            <p:cNvGrpSpPr/>
            <p:nvPr/>
          </p:nvGrpSpPr>
          <p:grpSpPr>
            <a:xfrm>
              <a:off x="1905000" y="4038600"/>
              <a:ext cx="457200" cy="1752600"/>
              <a:chOff x="1524000" y="4038600"/>
              <a:chExt cx="990600" cy="1752600"/>
            </a:xfrm>
            <a:grpFill/>
          </p:grpSpPr>
          <p:sp>
            <p:nvSpPr>
              <p:cNvPr id="333" name="Rectangle 332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34" name="Rectangle 333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sp>
        <p:nvSpPr>
          <p:cNvPr id="337" name="TextBox 336"/>
          <p:cNvSpPr txBox="1"/>
          <p:nvPr/>
        </p:nvSpPr>
        <p:spPr>
          <a:xfrm>
            <a:off x="5593773" y="11430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b="1" dirty="0"/>
              <a:t>BRAM</a:t>
            </a:r>
          </a:p>
        </p:txBody>
      </p:sp>
      <p:sp>
        <p:nvSpPr>
          <p:cNvPr id="338" name="TextBox 337"/>
          <p:cNvSpPr txBox="1"/>
          <p:nvPr/>
        </p:nvSpPr>
        <p:spPr>
          <a:xfrm>
            <a:off x="7676156" y="1319422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b="1" dirty="0">
                <a:solidFill>
                  <a:srgbClr val="33CC33"/>
                </a:solidFill>
              </a:rPr>
              <a:t>GR Control</a:t>
            </a:r>
          </a:p>
        </p:txBody>
      </p:sp>
      <p:grpSp>
        <p:nvGrpSpPr>
          <p:cNvPr id="339" name="Group 338"/>
          <p:cNvGrpSpPr/>
          <p:nvPr/>
        </p:nvGrpSpPr>
        <p:grpSpPr>
          <a:xfrm>
            <a:off x="4724400" y="1981200"/>
            <a:ext cx="838200" cy="685800"/>
            <a:chOff x="1371600" y="4038600"/>
            <a:chExt cx="990600" cy="1752600"/>
          </a:xfrm>
          <a:solidFill>
            <a:srgbClr val="15D134"/>
          </a:solidFill>
          <a:scene3d>
            <a:camera prst="perspectiveFront">
              <a:rot lat="19206000" lon="198000" rev="21186000"/>
            </a:camera>
            <a:lightRig rig="threePt" dir="t"/>
          </a:scene3d>
        </p:grpSpPr>
        <p:grpSp>
          <p:nvGrpSpPr>
            <p:cNvPr id="340" name="Group 339"/>
            <p:cNvGrpSpPr/>
            <p:nvPr/>
          </p:nvGrpSpPr>
          <p:grpSpPr>
            <a:xfrm>
              <a:off x="1371600" y="4038600"/>
              <a:ext cx="457200" cy="1752600"/>
              <a:chOff x="1524000" y="4038600"/>
              <a:chExt cx="990600" cy="1752600"/>
            </a:xfrm>
            <a:grpFill/>
          </p:grpSpPr>
          <p:sp>
            <p:nvSpPr>
              <p:cNvPr id="344" name="Rectangle 343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5" name="Rectangle 344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41" name="Group 340"/>
            <p:cNvGrpSpPr/>
            <p:nvPr/>
          </p:nvGrpSpPr>
          <p:grpSpPr>
            <a:xfrm>
              <a:off x="1905000" y="4038600"/>
              <a:ext cx="457200" cy="1752600"/>
              <a:chOff x="1524000" y="4038600"/>
              <a:chExt cx="990600" cy="1752600"/>
            </a:xfrm>
            <a:grpFill/>
          </p:grpSpPr>
          <p:sp>
            <p:nvSpPr>
              <p:cNvPr id="342" name="Rectangle 341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3" name="Rectangle 342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grpSp>
        <p:nvGrpSpPr>
          <p:cNvPr id="346" name="Group 345"/>
          <p:cNvGrpSpPr/>
          <p:nvPr/>
        </p:nvGrpSpPr>
        <p:grpSpPr>
          <a:xfrm>
            <a:off x="4724400" y="2667000"/>
            <a:ext cx="838200" cy="685800"/>
            <a:chOff x="1371600" y="4038600"/>
            <a:chExt cx="990600" cy="1752600"/>
          </a:xfrm>
          <a:solidFill>
            <a:srgbClr val="15D134"/>
          </a:solidFill>
          <a:scene3d>
            <a:camera prst="perspectiveFront">
              <a:rot lat="19206000" lon="198000" rev="21186000"/>
            </a:camera>
            <a:lightRig rig="threePt" dir="t"/>
          </a:scene3d>
        </p:grpSpPr>
        <p:grpSp>
          <p:nvGrpSpPr>
            <p:cNvPr id="347" name="Group 346"/>
            <p:cNvGrpSpPr/>
            <p:nvPr/>
          </p:nvGrpSpPr>
          <p:grpSpPr>
            <a:xfrm>
              <a:off x="1371600" y="4038600"/>
              <a:ext cx="457200" cy="1752600"/>
              <a:chOff x="1524000" y="4038600"/>
              <a:chExt cx="990600" cy="1752600"/>
            </a:xfrm>
            <a:grpFill/>
          </p:grpSpPr>
          <p:sp>
            <p:nvSpPr>
              <p:cNvPr id="351" name="Rectangle 350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2" name="Rectangle 351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48" name="Group 347"/>
            <p:cNvGrpSpPr/>
            <p:nvPr/>
          </p:nvGrpSpPr>
          <p:grpSpPr>
            <a:xfrm>
              <a:off x="1905000" y="4038600"/>
              <a:ext cx="457200" cy="1752600"/>
              <a:chOff x="1524000" y="4038600"/>
              <a:chExt cx="990600" cy="1752600"/>
            </a:xfrm>
            <a:grpFill/>
          </p:grpSpPr>
          <p:sp>
            <p:nvSpPr>
              <p:cNvPr id="349" name="Rectangle 348"/>
              <p:cNvSpPr/>
              <p:nvPr/>
            </p:nvSpPr>
            <p:spPr bwMode="auto">
              <a:xfrm>
                <a:off x="15240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0" name="Rectangle 349"/>
              <p:cNvSpPr/>
              <p:nvPr/>
            </p:nvSpPr>
            <p:spPr bwMode="auto">
              <a:xfrm>
                <a:off x="2057400" y="4038600"/>
                <a:ext cx="457200" cy="1752600"/>
              </a:xfrm>
              <a:prstGeom prst="rect">
                <a:avLst/>
              </a:prstGeom>
              <a:grp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>
                    <a:srgbClr val="FF0000"/>
                  </a:buClr>
                  <a:buSzTx/>
                  <a:buFontTx/>
                  <a:buChar char="–"/>
                  <a:tabLst/>
                </a:pPr>
                <a:endParaRPr kumimoji="0" lang="en-US" sz="24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grpSp>
        <p:nvGrpSpPr>
          <p:cNvPr id="6" name="Group 5"/>
          <p:cNvGrpSpPr/>
          <p:nvPr/>
        </p:nvGrpSpPr>
        <p:grpSpPr>
          <a:xfrm>
            <a:off x="3962400" y="3505200"/>
            <a:ext cx="990600" cy="152400"/>
            <a:chOff x="3886200" y="3505200"/>
            <a:chExt cx="990600" cy="152400"/>
          </a:xfrm>
          <a:scene3d>
            <a:camera prst="perspectiveFront">
              <a:rot lat="19206000" lon="198000" rev="21186000"/>
            </a:camera>
            <a:lightRig rig="threePt" dir="t"/>
          </a:scene3d>
        </p:grpSpPr>
        <p:sp>
          <p:nvSpPr>
            <p:cNvPr id="5" name="Oval 4"/>
            <p:cNvSpPr/>
            <p:nvPr/>
          </p:nvSpPr>
          <p:spPr bwMode="auto">
            <a:xfrm>
              <a:off x="3886200" y="3505200"/>
              <a:ext cx="228600" cy="152400"/>
            </a:xfrm>
            <a:prstGeom prst="ellipse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3" name="Oval 352"/>
            <p:cNvSpPr/>
            <p:nvPr/>
          </p:nvSpPr>
          <p:spPr bwMode="auto">
            <a:xfrm>
              <a:off x="4267200" y="3505200"/>
              <a:ext cx="228600" cy="152400"/>
            </a:xfrm>
            <a:prstGeom prst="ellipse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4" name="Oval 353"/>
            <p:cNvSpPr/>
            <p:nvPr/>
          </p:nvSpPr>
          <p:spPr bwMode="auto">
            <a:xfrm>
              <a:off x="4648200" y="3505200"/>
              <a:ext cx="228600" cy="152400"/>
            </a:xfrm>
            <a:prstGeom prst="ellipse">
              <a:avLst/>
            </a:prstGeom>
            <a:solidFill>
              <a:srgbClr val="A818CC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" name="Snip Same Side Corner Rectangle 6"/>
          <p:cNvSpPr/>
          <p:nvPr/>
        </p:nvSpPr>
        <p:spPr bwMode="auto">
          <a:xfrm>
            <a:off x="6781800" y="1752600"/>
            <a:ext cx="762000" cy="533400"/>
          </a:xfrm>
          <a:prstGeom prst="snip2Same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Front">
              <a:rot lat="19206000" lon="198000" rev="21186000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Char char="–"/>
              <a:tabLst/>
            </a:pPr>
            <a:endParaRPr kumimoji="0" lang="en-US" sz="24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5" name="TextBox 354"/>
          <p:cNvSpPr txBox="1"/>
          <p:nvPr/>
        </p:nvSpPr>
        <p:spPr>
          <a:xfrm>
            <a:off x="6743700" y="11430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000" b="1" dirty="0" err="1">
                <a:solidFill>
                  <a:srgbClr val="FF0000"/>
                </a:solidFill>
              </a:rPr>
              <a:t>HardIP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56" name="Snip Same Side Corner Rectangle 355"/>
          <p:cNvSpPr/>
          <p:nvPr/>
        </p:nvSpPr>
        <p:spPr bwMode="auto">
          <a:xfrm>
            <a:off x="4876800" y="1524000"/>
            <a:ext cx="762000" cy="533400"/>
          </a:xfrm>
          <a:prstGeom prst="snip2SameRect">
            <a:avLst/>
          </a:prstGeom>
          <a:solidFill>
            <a:srgbClr val="FF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Front">
              <a:rot lat="19206000" lon="198000" rev="21186000"/>
            </a:camera>
            <a:lightRig rig="threePt" dir="t"/>
          </a:scene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Char char="–"/>
              <a:tabLst/>
            </a:pPr>
            <a:endParaRPr kumimoji="0" lang="en-US" sz="24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7325" y="4076699"/>
            <a:ext cx="8991600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050" dirty="0"/>
              <a:t>Configurable logic block: (CLB) </a:t>
            </a:r>
          </a:p>
          <a:p>
            <a:pPr>
              <a:buNone/>
            </a:pPr>
            <a:r>
              <a:rPr lang="en-US" sz="1050" dirty="0"/>
              <a:t>Block random access memory: (BRAM)</a:t>
            </a:r>
          </a:p>
          <a:p>
            <a:pPr>
              <a:buNone/>
            </a:pPr>
            <a:r>
              <a:rPr lang="en-US" sz="1050" dirty="0"/>
              <a:t>Intellectual property: (IP); e.g., micro processors, digital signal processor blocks (DSP), embedded state machines, etc.</a:t>
            </a:r>
          </a:p>
          <a:p>
            <a:pPr>
              <a:buNone/>
            </a:pPr>
            <a:r>
              <a:rPr lang="en-US" sz="1050" dirty="0"/>
              <a:t>Global Routes: (GR)</a:t>
            </a:r>
          </a:p>
          <a:p>
            <a:pPr>
              <a:buNone/>
            </a:pPr>
            <a:r>
              <a:rPr lang="en-US" sz="1050" dirty="0"/>
              <a:t>Analog circuits</a:t>
            </a:r>
          </a:p>
        </p:txBody>
      </p:sp>
      <p:sp>
        <p:nvSpPr>
          <p:cNvPr id="10" name="TextBox 9"/>
          <p:cNvSpPr txBox="1"/>
          <p:nvPr/>
        </p:nvSpPr>
        <p:spPr>
          <a:xfrm rot="17345514">
            <a:off x="182286" y="1551057"/>
            <a:ext cx="2438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000" dirty="0"/>
              <a:t>Complex routing everywhere.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4" name="Rectangle 313">
                <a:extLst>
                  <a:ext uri="{FF2B5EF4-FFF2-40B4-BE49-F238E27FC236}">
                    <a16:creationId xmlns:a16="http://schemas.microsoft.com/office/drawing/2014/main" id="{FA86CD1F-834F-47FF-99B3-1487AD75F478}"/>
                  </a:ext>
                </a:extLst>
              </p:cNvPr>
              <p:cNvSpPr/>
              <p:nvPr/>
            </p:nvSpPr>
            <p:spPr>
              <a:xfrm>
                <a:off x="241547" y="5570001"/>
                <a:ext cx="8763000" cy="5181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2400" i="1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𝑆𝐸𝐹</m:t>
                          </m:r>
                        </m:sub>
                      </m:sSub>
                      <m:r>
                        <a:rPr lang="en-US" sz="2400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2400" i="1" spc="1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2400" i="1">
                              <a:solidFill>
                                <a:srgbClr val="002060"/>
                              </a:solidFill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00206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spc="1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i="1" spc="1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𝑐𝑜𝑛𝑓𝑖𝑔𝑢𝑟𝑎𝑡𝑖𝑜𝑛</m:t>
                              </m:r>
                            </m:sub>
                          </m:sSub>
                          <m:r>
                            <a:rPr lang="en-US" sz="24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00206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spc="1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i="1" spc="1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𝐵𝑅𝐴𝑀</m:t>
                              </m:r>
                            </m:sub>
                          </m:sSub>
                          <m:r>
                            <a:rPr lang="en-US" sz="24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00206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spc="1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i="1" spc="1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𝑓𝑢𝑛𝑐𝑡𝑖𝑜𝑛𝑎𝑙𝐿𝑜𝑔𝑖𝑐</m:t>
                              </m:r>
                            </m:sub>
                          </m:sSub>
                          <m:r>
                            <a:rPr lang="en-US" sz="2400" spc="1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en-US" sz="2400" i="1">
                                  <a:solidFill>
                                    <a:srgbClr val="002060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spc="1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en-US" sz="2400" i="1" spc="10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𝐻𝑖𝑑𝑑𝑒𝑛𝐿𝑜𝑔𝑖𝑐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314" name="Rectangle 313">
                <a:extLst>
                  <a:ext uri="{FF2B5EF4-FFF2-40B4-BE49-F238E27FC236}">
                    <a16:creationId xmlns:a16="http://schemas.microsoft.com/office/drawing/2014/main" id="{FA86CD1F-834F-47FF-99B3-1487AD75F47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547" y="5570001"/>
                <a:ext cx="8763000" cy="51815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15ED0C8-349E-413E-946F-B145C173AD7F}"/>
                  </a:ext>
                </a:extLst>
              </p:cNvPr>
              <p:cNvSpPr txBox="1"/>
              <p:nvPr/>
            </p:nvSpPr>
            <p:spPr>
              <a:xfrm>
                <a:off x="166828" y="6134588"/>
                <a:ext cx="87937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buNone/>
                </a:pPr>
                <a:r>
                  <a:rPr 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Dominant mechanisms of failure will drive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1" i="1" spc="1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𝝈</m:t>
                        </m:r>
                      </m:e>
                      <m:sub>
                        <m:r>
                          <a:rPr lang="en-US" sz="2400" b="1" i="1" spc="1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𝑺𝑬𝑭</m:t>
                        </m:r>
                      </m:sub>
                    </m:sSub>
                  </m:oMath>
                </a14:m>
                <a:r>
                  <a:rPr lang="en-US" sz="2400" b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15ED0C8-349E-413E-946F-B145C173AD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828" y="6134588"/>
                <a:ext cx="8793775" cy="461665"/>
              </a:xfrm>
              <a:prstGeom prst="rect">
                <a:avLst/>
              </a:prstGeom>
              <a:blipFill>
                <a:blip r:embed="rId3"/>
                <a:stretch>
                  <a:fillRect t="-9211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51C94E5-A92A-4EFE-A512-BCD863CEBE2E}"/>
                  </a:ext>
                </a:extLst>
              </p:cNvPr>
              <p:cNvSpPr txBox="1"/>
              <p:nvPr/>
            </p:nvSpPr>
            <p:spPr>
              <a:xfrm>
                <a:off x="197603" y="4822995"/>
                <a:ext cx="87630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SEU Cross sections for a mapped design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spc="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2000" spc="1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𝑆𝐸𝐹</m:t>
                        </m:r>
                      </m:sub>
                    </m:sSub>
                    <m:r>
                      <a:rPr lang="en-US" sz="2000" i="1" spc="1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) are based on the FPGA’s internal elements and the mapped design’s topology.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51C94E5-A92A-4EFE-A512-BCD863CEBE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603" y="4822995"/>
                <a:ext cx="8763000" cy="707886"/>
              </a:xfrm>
              <a:prstGeom prst="rect">
                <a:avLst/>
              </a:prstGeom>
              <a:blipFill>
                <a:blip r:embed="rId4"/>
                <a:stretch>
                  <a:fillRect t="-3448" b="-155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val 10">
            <a:extLst>
              <a:ext uri="{FF2B5EF4-FFF2-40B4-BE49-F238E27FC236}">
                <a16:creationId xmlns:a16="http://schemas.microsoft.com/office/drawing/2014/main" id="{4157B4B1-B1EC-455C-92B3-1FB073119796}"/>
              </a:ext>
            </a:extLst>
          </p:cNvPr>
          <p:cNvSpPr/>
          <p:nvPr/>
        </p:nvSpPr>
        <p:spPr>
          <a:xfrm>
            <a:off x="1806222" y="5604020"/>
            <a:ext cx="2057400" cy="551398"/>
          </a:xfrm>
          <a:prstGeom prst="ellipse">
            <a:avLst/>
          </a:prstGeom>
          <a:solidFill>
            <a:schemeClr val="accent2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7" name="Oval 356">
            <a:extLst>
              <a:ext uri="{FF2B5EF4-FFF2-40B4-BE49-F238E27FC236}">
                <a16:creationId xmlns:a16="http://schemas.microsoft.com/office/drawing/2014/main" id="{82EC6E79-F66B-4BC1-9C77-5983171A7C32}"/>
              </a:ext>
            </a:extLst>
          </p:cNvPr>
          <p:cNvSpPr/>
          <p:nvPr/>
        </p:nvSpPr>
        <p:spPr>
          <a:xfrm>
            <a:off x="3707229" y="5593691"/>
            <a:ext cx="1093371" cy="551398"/>
          </a:xfrm>
          <a:prstGeom prst="ellipse">
            <a:avLst/>
          </a:prstGeom>
          <a:solidFill>
            <a:schemeClr val="accent2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8" name="Oval 357">
            <a:extLst>
              <a:ext uri="{FF2B5EF4-FFF2-40B4-BE49-F238E27FC236}">
                <a16:creationId xmlns:a16="http://schemas.microsoft.com/office/drawing/2014/main" id="{81C93CCB-6F63-4C6E-8E8C-B87663C85F0A}"/>
              </a:ext>
            </a:extLst>
          </p:cNvPr>
          <p:cNvSpPr/>
          <p:nvPr/>
        </p:nvSpPr>
        <p:spPr>
          <a:xfrm>
            <a:off x="6701607" y="5572539"/>
            <a:ext cx="1908993" cy="551398"/>
          </a:xfrm>
          <a:prstGeom prst="ellipse">
            <a:avLst/>
          </a:prstGeom>
          <a:solidFill>
            <a:schemeClr val="accent2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96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 animBg="1"/>
      <p:bldP spid="357" grpId="0" animBg="1"/>
      <p:bldP spid="35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63E66BF-53F6-4351-BA54-46C135D44E9E}"/>
              </a:ext>
            </a:extLst>
          </p:cNvPr>
          <p:cNvPicPr/>
          <p:nvPr/>
        </p:nvPicPr>
        <p:blipFill rotWithShape="1">
          <a:blip r:embed="rId2"/>
          <a:srcRect t="6518" r="4152" b="9669"/>
          <a:stretch/>
        </p:blipFill>
        <p:spPr>
          <a:xfrm>
            <a:off x="341375" y="1828800"/>
            <a:ext cx="2974850" cy="39440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1375" y="-75883"/>
            <a:ext cx="7391400" cy="1143000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Embedded View of Mapped Logic</a:t>
            </a:r>
          </a:p>
        </p:txBody>
      </p:sp>
      <p:grpSp>
        <p:nvGrpSpPr>
          <p:cNvPr id="2049" name="Group 2048">
            <a:extLst>
              <a:ext uri="{FF2B5EF4-FFF2-40B4-BE49-F238E27FC236}">
                <a16:creationId xmlns:a16="http://schemas.microsoft.com/office/drawing/2014/main" id="{786DDC19-9BEF-45B6-B3E4-AA999D5D4620}"/>
              </a:ext>
            </a:extLst>
          </p:cNvPr>
          <p:cNvGrpSpPr/>
          <p:nvPr/>
        </p:nvGrpSpPr>
        <p:grpSpPr>
          <a:xfrm>
            <a:off x="2362198" y="3873855"/>
            <a:ext cx="4270254" cy="2763775"/>
            <a:chOff x="2362198" y="3873855"/>
            <a:chExt cx="4270254" cy="2763775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E7B45CF-9837-484D-9D43-1753F17A7F5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62199" y="3882927"/>
              <a:ext cx="4270253" cy="274235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C06FD8B-DF17-40F9-B761-6903F284AB36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62198" y="3882927"/>
              <a:ext cx="1295402" cy="39535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229840C-2924-4390-AB6E-B0717B9FA6B1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62200" y="3873855"/>
              <a:ext cx="4270252" cy="40442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B67C83AA-6D1A-4688-9577-0AD499D78BB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62200" y="3882927"/>
              <a:ext cx="1295400" cy="275470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1F782B8-64DB-415B-B2BF-A3E8D80D826B}"/>
                </a:ext>
              </a:extLst>
            </p:cNvPr>
            <p:cNvPicPr/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3000"/>
                      </a14:imgEffect>
                      <a14:imgEffect>
                        <a14:brightnessContrast bright="51000" contrast="-19000"/>
                      </a14:imgEffect>
                    </a14:imgLayer>
                  </a14:imgProps>
                </a:ext>
              </a:extLst>
            </a:blip>
            <a:srcRect t="9131" r="1052" b="9510"/>
            <a:stretch/>
          </p:blipFill>
          <p:spPr>
            <a:xfrm>
              <a:off x="3657600" y="4255695"/>
              <a:ext cx="2974851" cy="2381935"/>
            </a:xfrm>
            <a:prstGeom prst="rect">
              <a:avLst/>
            </a:prstGeom>
          </p:spPr>
        </p:pic>
      </p:grpSp>
      <p:sp>
        <p:nvSpPr>
          <p:cNvPr id="2050" name="TextBox 2049">
            <a:extLst>
              <a:ext uri="{FF2B5EF4-FFF2-40B4-BE49-F238E27FC236}">
                <a16:creationId xmlns:a16="http://schemas.microsoft.com/office/drawing/2014/main" id="{C473173B-9369-4845-8159-96A3D2FAC9F4}"/>
              </a:ext>
            </a:extLst>
          </p:cNvPr>
          <p:cNvSpPr txBox="1"/>
          <p:nvPr/>
        </p:nvSpPr>
        <p:spPr>
          <a:xfrm>
            <a:off x="6705600" y="4408676"/>
            <a:ext cx="2209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Designs only map into a portion of the configuration and only use a portion of the user fabric logic gates.</a:t>
            </a:r>
          </a:p>
        </p:txBody>
      </p:sp>
      <p:sp>
        <p:nvSpPr>
          <p:cNvPr id="2051" name="TextBox 2050">
            <a:extLst>
              <a:ext uri="{FF2B5EF4-FFF2-40B4-BE49-F238E27FC236}">
                <a16:creationId xmlns:a16="http://schemas.microsoft.com/office/drawing/2014/main" id="{B4370DD9-94C6-40AB-9F16-7841118F3869}"/>
              </a:ext>
            </a:extLst>
          </p:cNvPr>
          <p:cNvSpPr txBox="1"/>
          <p:nvPr/>
        </p:nvSpPr>
        <p:spPr>
          <a:xfrm>
            <a:off x="200635" y="828672"/>
            <a:ext cx="345696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FPGA configuration and user logic are different types of embedded components.</a:t>
            </a:r>
          </a:p>
        </p:txBody>
      </p:sp>
      <p:sp>
        <p:nvSpPr>
          <p:cNvPr id="2054" name="TextBox 2053">
            <a:extLst>
              <a:ext uri="{FF2B5EF4-FFF2-40B4-BE49-F238E27FC236}">
                <a16:creationId xmlns:a16="http://schemas.microsoft.com/office/drawing/2014/main" id="{89A02A29-BA91-4C2C-BC5B-79102660E60E}"/>
              </a:ext>
            </a:extLst>
          </p:cNvPr>
          <p:cNvSpPr txBox="1"/>
          <p:nvPr/>
        </p:nvSpPr>
        <p:spPr>
          <a:xfrm>
            <a:off x="228600" y="5833495"/>
            <a:ext cx="33162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Modern FPGAs have 100’s of millions of configuration bits and 100’s of thousands of logic cells.</a:t>
            </a:r>
          </a:p>
        </p:txBody>
      </p:sp>
      <p:sp>
        <p:nvSpPr>
          <p:cNvPr id="39" name="Slide Number Placeholder 3">
            <a:extLst>
              <a:ext uri="{FF2B5EF4-FFF2-40B4-BE49-F238E27FC236}">
                <a16:creationId xmlns:a16="http://schemas.microsoft.com/office/drawing/2014/main" id="{2AC6E92E-D1F1-441F-A0F9-754D97A96F75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8</a:t>
            </a:fld>
            <a:endParaRPr lang="en-US" sz="1000"/>
          </a:p>
        </p:txBody>
      </p:sp>
      <p:grpSp>
        <p:nvGrpSpPr>
          <p:cNvPr id="2064" name="Group 2063">
            <a:extLst>
              <a:ext uri="{FF2B5EF4-FFF2-40B4-BE49-F238E27FC236}">
                <a16:creationId xmlns:a16="http://schemas.microsoft.com/office/drawing/2014/main" id="{F0F65C25-A3E5-46B9-B6D5-8E29B75A1D30}"/>
              </a:ext>
            </a:extLst>
          </p:cNvPr>
          <p:cNvGrpSpPr/>
          <p:nvPr/>
        </p:nvGrpSpPr>
        <p:grpSpPr>
          <a:xfrm>
            <a:off x="4808143" y="1435380"/>
            <a:ext cx="4230623" cy="3087981"/>
            <a:chOff x="4808143" y="1435380"/>
            <a:chExt cx="4230623" cy="3087981"/>
          </a:xfrm>
        </p:grpSpPr>
        <p:grpSp>
          <p:nvGrpSpPr>
            <p:cNvPr id="2061" name="Group 2060">
              <a:extLst>
                <a:ext uri="{FF2B5EF4-FFF2-40B4-BE49-F238E27FC236}">
                  <a16:creationId xmlns:a16="http://schemas.microsoft.com/office/drawing/2014/main" id="{E05E5370-6611-4455-9093-4DDDDD9C6A7C}"/>
                </a:ext>
              </a:extLst>
            </p:cNvPr>
            <p:cNvGrpSpPr/>
            <p:nvPr/>
          </p:nvGrpSpPr>
          <p:grpSpPr>
            <a:xfrm>
              <a:off x="5337050" y="1435380"/>
              <a:ext cx="3701716" cy="3087981"/>
              <a:chOff x="5337050" y="1435380"/>
              <a:chExt cx="3701716" cy="3087981"/>
            </a:xfrm>
          </p:grpSpPr>
          <p:cxnSp>
            <p:nvCxnSpPr>
              <p:cNvPr id="297" name="Straight Connector 296">
                <a:extLst>
                  <a:ext uri="{FF2B5EF4-FFF2-40B4-BE49-F238E27FC236}">
                    <a16:creationId xmlns:a16="http://schemas.microsoft.com/office/drawing/2014/main" id="{FBC0D8F3-0CDE-400A-A241-14C39D9BA4C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94831" y="1759557"/>
                <a:ext cx="3407783" cy="268826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055" name="Rectangle 2054">
                <a:extLst>
                  <a:ext uri="{FF2B5EF4-FFF2-40B4-BE49-F238E27FC236}">
                    <a16:creationId xmlns:a16="http://schemas.microsoft.com/office/drawing/2014/main" id="{CDA5D81A-D8F0-4090-9F20-848B72CBB9D3}"/>
                  </a:ext>
                </a:extLst>
              </p:cNvPr>
              <p:cNvSpPr/>
              <p:nvPr/>
            </p:nvSpPr>
            <p:spPr>
              <a:xfrm>
                <a:off x="6753409" y="1742749"/>
                <a:ext cx="2285357" cy="2609081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0" name="Group 315">
                <a:extLst>
                  <a:ext uri="{FF2B5EF4-FFF2-40B4-BE49-F238E27FC236}">
                    <a16:creationId xmlns:a16="http://schemas.microsoft.com/office/drawing/2014/main" id="{29EA0525-0D56-4E95-BEF9-2CB89DD4CF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840085" y="1435380"/>
                <a:ext cx="2004233" cy="2938879"/>
                <a:chOff x="681" y="2734"/>
                <a:chExt cx="1359" cy="2572"/>
              </a:xfrm>
              <a:solidFill>
                <a:schemeClr val="bg1"/>
              </a:solidFill>
            </p:grpSpPr>
            <p:sp>
              <p:nvSpPr>
                <p:cNvPr id="21" name="Line 318">
                  <a:extLst>
                    <a:ext uri="{FF2B5EF4-FFF2-40B4-BE49-F238E27FC236}">
                      <a16:creationId xmlns:a16="http://schemas.microsoft.com/office/drawing/2014/main" id="{9BC513B1-B438-4719-91A7-E00AD1FDE7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86" y="3965"/>
                  <a:ext cx="233" cy="0"/>
                </a:xfrm>
                <a:prstGeom prst="line">
                  <a:avLst/>
                </a:prstGeom>
                <a:grp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/>
                </a:p>
              </p:txBody>
            </p:sp>
            <p:grpSp>
              <p:nvGrpSpPr>
                <p:cNvPr id="22" name="Group 319">
                  <a:extLst>
                    <a:ext uri="{FF2B5EF4-FFF2-40B4-BE49-F238E27FC236}">
                      <a16:creationId xmlns:a16="http://schemas.microsoft.com/office/drawing/2014/main" id="{944F295D-0260-47F7-999E-585310B8E41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81" y="2734"/>
                  <a:ext cx="1359" cy="2572"/>
                  <a:chOff x="2205" y="2781"/>
                  <a:chExt cx="1359" cy="2572"/>
                </a:xfrm>
                <a:grpFill/>
              </p:grpSpPr>
              <p:sp>
                <p:nvSpPr>
                  <p:cNvPr id="23" name="Rectangle 320">
                    <a:extLst>
                      <a:ext uri="{FF2B5EF4-FFF2-40B4-BE49-F238E27FC236}">
                        <a16:creationId xmlns:a16="http://schemas.microsoft.com/office/drawing/2014/main" id="{B1321C5A-9458-4BBC-AC6C-0D986733CDA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3102"/>
                    <a:ext cx="77" cy="7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24" name="Rectangle 321">
                    <a:extLst>
                      <a:ext uri="{FF2B5EF4-FFF2-40B4-BE49-F238E27FC236}">
                        <a16:creationId xmlns:a16="http://schemas.microsoft.com/office/drawing/2014/main" id="{4C6774E0-88C6-4D8B-B7A2-E2DD59864B0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3231"/>
                    <a:ext cx="77" cy="7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25" name="Rectangle 322">
                    <a:extLst>
                      <a:ext uri="{FF2B5EF4-FFF2-40B4-BE49-F238E27FC236}">
                        <a16:creationId xmlns:a16="http://schemas.microsoft.com/office/drawing/2014/main" id="{FEDB0778-8C23-4040-B9F6-FA09FC607D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3361"/>
                    <a:ext cx="77" cy="77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26" name="Rectangle 323">
                    <a:extLst>
                      <a:ext uri="{FF2B5EF4-FFF2-40B4-BE49-F238E27FC236}">
                        <a16:creationId xmlns:a16="http://schemas.microsoft.com/office/drawing/2014/main" id="{870EF531-2F05-4828-8C44-48E78AE708E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3491"/>
                    <a:ext cx="77" cy="77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27" name="Rectangle 324">
                    <a:extLst>
                      <a:ext uri="{FF2B5EF4-FFF2-40B4-BE49-F238E27FC236}">
                        <a16:creationId xmlns:a16="http://schemas.microsoft.com/office/drawing/2014/main" id="{5C250D6A-544D-45D5-9DB3-1BBCB98DAB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3619"/>
                    <a:ext cx="77" cy="79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28" name="Rectangle 325">
                    <a:extLst>
                      <a:ext uri="{FF2B5EF4-FFF2-40B4-BE49-F238E27FC236}">
                        <a16:creationId xmlns:a16="http://schemas.microsoft.com/office/drawing/2014/main" id="{2AF94484-241F-4327-B33F-6632087360E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3749"/>
                    <a:ext cx="77" cy="77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29" name="Rectangle 326">
                    <a:extLst>
                      <a:ext uri="{FF2B5EF4-FFF2-40B4-BE49-F238E27FC236}">
                        <a16:creationId xmlns:a16="http://schemas.microsoft.com/office/drawing/2014/main" id="{C3A73F99-2CBD-4187-BF8A-1F06CB9A8BA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3982"/>
                    <a:ext cx="77" cy="7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30" name="Rectangle 327">
                    <a:extLst>
                      <a:ext uri="{FF2B5EF4-FFF2-40B4-BE49-F238E27FC236}">
                        <a16:creationId xmlns:a16="http://schemas.microsoft.com/office/drawing/2014/main" id="{0C37337D-78C3-4101-8F0B-6D276932138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3852"/>
                    <a:ext cx="77" cy="7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31" name="Rectangle 328">
                    <a:extLst>
                      <a:ext uri="{FF2B5EF4-FFF2-40B4-BE49-F238E27FC236}">
                        <a16:creationId xmlns:a16="http://schemas.microsoft.com/office/drawing/2014/main" id="{AFD7D6A6-B336-4593-89CB-55926FFF20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4111"/>
                    <a:ext cx="77" cy="77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32" name="Rectangle 329">
                    <a:extLst>
                      <a:ext uri="{FF2B5EF4-FFF2-40B4-BE49-F238E27FC236}">
                        <a16:creationId xmlns:a16="http://schemas.microsoft.com/office/drawing/2014/main" id="{440CBD2F-E75B-4E55-8A67-61533046B79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4241"/>
                    <a:ext cx="77" cy="77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33" name="Rectangle 330">
                    <a:extLst>
                      <a:ext uri="{FF2B5EF4-FFF2-40B4-BE49-F238E27FC236}">
                        <a16:creationId xmlns:a16="http://schemas.microsoft.com/office/drawing/2014/main" id="{C63A4CFD-EC47-4558-A17E-88B9AB7FBB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4370"/>
                    <a:ext cx="77" cy="7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34" name="Rectangle 331">
                    <a:extLst>
                      <a:ext uri="{FF2B5EF4-FFF2-40B4-BE49-F238E27FC236}">
                        <a16:creationId xmlns:a16="http://schemas.microsoft.com/office/drawing/2014/main" id="{0DA928A5-5616-4DBA-9698-93540BC7CC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4499"/>
                    <a:ext cx="77" cy="7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35" name="Rectangle 332">
                    <a:extLst>
                      <a:ext uri="{FF2B5EF4-FFF2-40B4-BE49-F238E27FC236}">
                        <a16:creationId xmlns:a16="http://schemas.microsoft.com/office/drawing/2014/main" id="{4038FB05-EA2B-4D4E-B85C-9CF1FADBA70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4629"/>
                    <a:ext cx="77" cy="77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36" name="Rectangle 333">
                    <a:extLst>
                      <a:ext uri="{FF2B5EF4-FFF2-40B4-BE49-F238E27FC236}">
                        <a16:creationId xmlns:a16="http://schemas.microsoft.com/office/drawing/2014/main" id="{2C64CEE1-371E-4566-9104-204125C0AD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4755"/>
                    <a:ext cx="77" cy="77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37" name="Rectangle 334">
                    <a:extLst>
                      <a:ext uri="{FF2B5EF4-FFF2-40B4-BE49-F238E27FC236}">
                        <a16:creationId xmlns:a16="http://schemas.microsoft.com/office/drawing/2014/main" id="{14C82B71-3AB7-4229-BCBE-8E05327E9DA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4887"/>
                    <a:ext cx="77" cy="7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38" name="Rectangle 335">
                    <a:extLst>
                      <a:ext uri="{FF2B5EF4-FFF2-40B4-BE49-F238E27FC236}">
                        <a16:creationId xmlns:a16="http://schemas.microsoft.com/office/drawing/2014/main" id="{F86FBEF7-8CE9-4DC9-AC82-2F113C4644E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5" y="5010"/>
                    <a:ext cx="77" cy="78"/>
                  </a:xfrm>
                  <a:prstGeom prst="rect">
                    <a:avLst/>
                  </a:prstGeom>
                  <a:grpFill/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grpSp>
                <p:nvGrpSpPr>
                  <p:cNvPr id="40" name="Group 336">
                    <a:extLst>
                      <a:ext uri="{FF2B5EF4-FFF2-40B4-BE49-F238E27FC236}">
                        <a16:creationId xmlns:a16="http://schemas.microsoft.com/office/drawing/2014/main" id="{92D7F529-031E-456A-930F-B858C5CE59E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3050"/>
                    <a:ext cx="260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283" name="Line 337">
                      <a:extLst>
                        <a:ext uri="{FF2B5EF4-FFF2-40B4-BE49-F238E27FC236}">
                          <a16:creationId xmlns:a16="http://schemas.microsoft.com/office/drawing/2014/main" id="{72C8DE63-69DC-459F-881B-7FF2D060AC1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84" name="Line 338">
                      <a:extLst>
                        <a:ext uri="{FF2B5EF4-FFF2-40B4-BE49-F238E27FC236}">
                          <a16:creationId xmlns:a16="http://schemas.microsoft.com/office/drawing/2014/main" id="{CCFD5284-4D50-4B20-8AAA-D9B50920788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85" name="Line 339">
                      <a:extLst>
                        <a:ext uri="{FF2B5EF4-FFF2-40B4-BE49-F238E27FC236}">
                          <a16:creationId xmlns:a16="http://schemas.microsoft.com/office/drawing/2014/main" id="{9435F355-36C6-4F68-A692-7B75E6219A3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86" name="Line 340">
                      <a:extLst>
                        <a:ext uri="{FF2B5EF4-FFF2-40B4-BE49-F238E27FC236}">
                          <a16:creationId xmlns:a16="http://schemas.microsoft.com/office/drawing/2014/main" id="{362B5F76-99A6-4C5D-B51E-3E928593B1C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87" name="Line 341">
                      <a:extLst>
                        <a:ext uri="{FF2B5EF4-FFF2-40B4-BE49-F238E27FC236}">
                          <a16:creationId xmlns:a16="http://schemas.microsoft.com/office/drawing/2014/main" id="{AC3FB2C4-CB66-46BF-8643-4A188330D0D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88" name="Line 342">
                      <a:extLst>
                        <a:ext uri="{FF2B5EF4-FFF2-40B4-BE49-F238E27FC236}">
                          <a16:creationId xmlns:a16="http://schemas.microsoft.com/office/drawing/2014/main" id="{DF64E313-1E2F-4DE6-9621-5A728BCB2C1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sp>
                <p:nvSpPr>
                  <p:cNvPr id="41" name="Line 343">
                    <a:extLst>
                      <a:ext uri="{FF2B5EF4-FFF2-40B4-BE49-F238E27FC236}">
                        <a16:creationId xmlns:a16="http://schemas.microsoft.com/office/drawing/2014/main" id="{D458B166-F92C-47F9-B28F-E6572803FEA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12" y="2973"/>
                    <a:ext cx="0" cy="1966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grpSp>
                <p:nvGrpSpPr>
                  <p:cNvPr id="42" name="Group 344">
                    <a:extLst>
                      <a:ext uri="{FF2B5EF4-FFF2-40B4-BE49-F238E27FC236}">
                        <a16:creationId xmlns:a16="http://schemas.microsoft.com/office/drawing/2014/main" id="{03349D86-A040-4792-A024-2844D0206B9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3180"/>
                    <a:ext cx="260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277" name="Line 345">
                      <a:extLst>
                        <a:ext uri="{FF2B5EF4-FFF2-40B4-BE49-F238E27FC236}">
                          <a16:creationId xmlns:a16="http://schemas.microsoft.com/office/drawing/2014/main" id="{03F71388-8B3B-4A2D-AFE7-504FC8EB4BE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78" name="Line 346">
                      <a:extLst>
                        <a:ext uri="{FF2B5EF4-FFF2-40B4-BE49-F238E27FC236}">
                          <a16:creationId xmlns:a16="http://schemas.microsoft.com/office/drawing/2014/main" id="{32E98078-EFDA-474C-98A8-E2FE509289D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79" name="Line 347">
                      <a:extLst>
                        <a:ext uri="{FF2B5EF4-FFF2-40B4-BE49-F238E27FC236}">
                          <a16:creationId xmlns:a16="http://schemas.microsoft.com/office/drawing/2014/main" id="{282D54C4-DA13-48F2-A448-20928D911DB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80" name="Line 348">
                      <a:extLst>
                        <a:ext uri="{FF2B5EF4-FFF2-40B4-BE49-F238E27FC236}">
                          <a16:creationId xmlns:a16="http://schemas.microsoft.com/office/drawing/2014/main" id="{23C95316-CCC0-45CC-BF75-8AD985169B8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81" name="Line 349">
                      <a:extLst>
                        <a:ext uri="{FF2B5EF4-FFF2-40B4-BE49-F238E27FC236}">
                          <a16:creationId xmlns:a16="http://schemas.microsoft.com/office/drawing/2014/main" id="{AF4B3055-EAD7-4233-B233-15802C8EF7E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82" name="Line 350">
                      <a:extLst>
                        <a:ext uri="{FF2B5EF4-FFF2-40B4-BE49-F238E27FC236}">
                          <a16:creationId xmlns:a16="http://schemas.microsoft.com/office/drawing/2014/main" id="{33F02BDD-A608-40FC-B6EC-9F58330A116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43" name="Group 351">
                    <a:extLst>
                      <a:ext uri="{FF2B5EF4-FFF2-40B4-BE49-F238E27FC236}">
                        <a16:creationId xmlns:a16="http://schemas.microsoft.com/office/drawing/2014/main" id="{31BD459F-3A69-423C-9C0E-625C9868C24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3310"/>
                    <a:ext cx="260" cy="102"/>
                    <a:chOff x="3024" y="672"/>
                    <a:chExt cx="480" cy="192"/>
                  </a:xfrm>
                  <a:grpFill/>
                </p:grpSpPr>
                <p:sp>
                  <p:nvSpPr>
                    <p:cNvPr id="271" name="Line 352">
                      <a:extLst>
                        <a:ext uri="{FF2B5EF4-FFF2-40B4-BE49-F238E27FC236}">
                          <a16:creationId xmlns:a16="http://schemas.microsoft.com/office/drawing/2014/main" id="{0839474C-851F-4733-8468-9918CAD1DDF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72" name="Line 353">
                      <a:extLst>
                        <a:ext uri="{FF2B5EF4-FFF2-40B4-BE49-F238E27FC236}">
                          <a16:creationId xmlns:a16="http://schemas.microsoft.com/office/drawing/2014/main" id="{3F31EE17-B46B-4827-856B-EA7A6A7D0AE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73" name="Line 354">
                      <a:extLst>
                        <a:ext uri="{FF2B5EF4-FFF2-40B4-BE49-F238E27FC236}">
                          <a16:creationId xmlns:a16="http://schemas.microsoft.com/office/drawing/2014/main" id="{A25CD418-813D-4DDD-8547-9A7F596D7A7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74" name="Line 355">
                      <a:extLst>
                        <a:ext uri="{FF2B5EF4-FFF2-40B4-BE49-F238E27FC236}">
                          <a16:creationId xmlns:a16="http://schemas.microsoft.com/office/drawing/2014/main" id="{46E514F8-FF93-408F-A38D-E4212F68049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75" name="Line 356">
                      <a:extLst>
                        <a:ext uri="{FF2B5EF4-FFF2-40B4-BE49-F238E27FC236}">
                          <a16:creationId xmlns:a16="http://schemas.microsoft.com/office/drawing/2014/main" id="{E249DD19-FF64-4DCE-A55E-E4DAA7D3967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76" name="Line 357">
                      <a:extLst>
                        <a:ext uri="{FF2B5EF4-FFF2-40B4-BE49-F238E27FC236}">
                          <a16:creationId xmlns:a16="http://schemas.microsoft.com/office/drawing/2014/main" id="{FEE09374-D765-423B-BE8C-4D6BCAACAD4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44" name="Group 358">
                    <a:extLst>
                      <a:ext uri="{FF2B5EF4-FFF2-40B4-BE49-F238E27FC236}">
                        <a16:creationId xmlns:a16="http://schemas.microsoft.com/office/drawing/2014/main" id="{104A404E-A048-4585-B652-77C05F97D6E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3438"/>
                    <a:ext cx="260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265" name="Line 359">
                      <a:extLst>
                        <a:ext uri="{FF2B5EF4-FFF2-40B4-BE49-F238E27FC236}">
                          <a16:creationId xmlns:a16="http://schemas.microsoft.com/office/drawing/2014/main" id="{EF89E09F-FA23-4BD0-8683-AFBD51F1439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66" name="Line 360">
                      <a:extLst>
                        <a:ext uri="{FF2B5EF4-FFF2-40B4-BE49-F238E27FC236}">
                          <a16:creationId xmlns:a16="http://schemas.microsoft.com/office/drawing/2014/main" id="{583C7B71-B20E-4C45-A130-B9A65D40D97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67" name="Line 361">
                      <a:extLst>
                        <a:ext uri="{FF2B5EF4-FFF2-40B4-BE49-F238E27FC236}">
                          <a16:creationId xmlns:a16="http://schemas.microsoft.com/office/drawing/2014/main" id="{866DEBFC-7CC9-4A54-A3E6-868B99CA355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68" name="Line 362">
                      <a:extLst>
                        <a:ext uri="{FF2B5EF4-FFF2-40B4-BE49-F238E27FC236}">
                          <a16:creationId xmlns:a16="http://schemas.microsoft.com/office/drawing/2014/main" id="{AEA3F77C-FD7A-4149-99A2-3290FDC47B4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69" name="Line 363">
                      <a:extLst>
                        <a:ext uri="{FF2B5EF4-FFF2-40B4-BE49-F238E27FC236}">
                          <a16:creationId xmlns:a16="http://schemas.microsoft.com/office/drawing/2014/main" id="{AE386C58-2AF7-4145-A306-710832FDB92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70" name="Line 364">
                      <a:extLst>
                        <a:ext uri="{FF2B5EF4-FFF2-40B4-BE49-F238E27FC236}">
                          <a16:creationId xmlns:a16="http://schemas.microsoft.com/office/drawing/2014/main" id="{0EEA120B-101A-4437-BB6D-34D66FBFFFE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45" name="Group 365">
                    <a:extLst>
                      <a:ext uri="{FF2B5EF4-FFF2-40B4-BE49-F238E27FC236}">
                        <a16:creationId xmlns:a16="http://schemas.microsoft.com/office/drawing/2014/main" id="{74FA9064-32D4-4141-A1F8-29EFD7029C5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3568"/>
                    <a:ext cx="260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259" name="Line 366">
                      <a:extLst>
                        <a:ext uri="{FF2B5EF4-FFF2-40B4-BE49-F238E27FC236}">
                          <a16:creationId xmlns:a16="http://schemas.microsoft.com/office/drawing/2014/main" id="{F9412A8A-F29E-472D-8CC4-D8421137CB6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60" name="Line 367">
                      <a:extLst>
                        <a:ext uri="{FF2B5EF4-FFF2-40B4-BE49-F238E27FC236}">
                          <a16:creationId xmlns:a16="http://schemas.microsoft.com/office/drawing/2014/main" id="{4C872743-6820-489B-901C-56DABA30204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61" name="Line 368">
                      <a:extLst>
                        <a:ext uri="{FF2B5EF4-FFF2-40B4-BE49-F238E27FC236}">
                          <a16:creationId xmlns:a16="http://schemas.microsoft.com/office/drawing/2014/main" id="{08BA00A4-0C62-4E57-AEC5-E787EFB254C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62" name="Line 369">
                      <a:extLst>
                        <a:ext uri="{FF2B5EF4-FFF2-40B4-BE49-F238E27FC236}">
                          <a16:creationId xmlns:a16="http://schemas.microsoft.com/office/drawing/2014/main" id="{A7781789-1233-4193-BBD0-40FB92C4BAA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63" name="Line 370">
                      <a:extLst>
                        <a:ext uri="{FF2B5EF4-FFF2-40B4-BE49-F238E27FC236}">
                          <a16:creationId xmlns:a16="http://schemas.microsoft.com/office/drawing/2014/main" id="{C25CECBF-F79D-4A46-9941-31F3F761B6F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64" name="Line 371">
                      <a:extLst>
                        <a:ext uri="{FF2B5EF4-FFF2-40B4-BE49-F238E27FC236}">
                          <a16:creationId xmlns:a16="http://schemas.microsoft.com/office/drawing/2014/main" id="{A2A32870-6185-43F7-9124-6A545FBBAB1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46" name="Group 372">
                    <a:extLst>
                      <a:ext uri="{FF2B5EF4-FFF2-40B4-BE49-F238E27FC236}">
                        <a16:creationId xmlns:a16="http://schemas.microsoft.com/office/drawing/2014/main" id="{BA584797-47CD-4C7F-9F38-9497F6E7A73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3690"/>
                    <a:ext cx="260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253" name="Line 373">
                      <a:extLst>
                        <a:ext uri="{FF2B5EF4-FFF2-40B4-BE49-F238E27FC236}">
                          <a16:creationId xmlns:a16="http://schemas.microsoft.com/office/drawing/2014/main" id="{F32BCC0E-51F5-467E-AD40-1746056B662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54" name="Line 374">
                      <a:extLst>
                        <a:ext uri="{FF2B5EF4-FFF2-40B4-BE49-F238E27FC236}">
                          <a16:creationId xmlns:a16="http://schemas.microsoft.com/office/drawing/2014/main" id="{248386FD-FB55-4914-9E01-0AB685B054A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55" name="Line 375">
                      <a:extLst>
                        <a:ext uri="{FF2B5EF4-FFF2-40B4-BE49-F238E27FC236}">
                          <a16:creationId xmlns:a16="http://schemas.microsoft.com/office/drawing/2014/main" id="{98A838C8-B799-4F9A-AF99-E3902C13154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56" name="Line 376">
                      <a:extLst>
                        <a:ext uri="{FF2B5EF4-FFF2-40B4-BE49-F238E27FC236}">
                          <a16:creationId xmlns:a16="http://schemas.microsoft.com/office/drawing/2014/main" id="{EFF5A9E0-A008-426F-9194-89F8E99B019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57" name="Line 377">
                      <a:extLst>
                        <a:ext uri="{FF2B5EF4-FFF2-40B4-BE49-F238E27FC236}">
                          <a16:creationId xmlns:a16="http://schemas.microsoft.com/office/drawing/2014/main" id="{E159C142-2D4B-4073-85FA-8DA4B852245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58" name="Line 378">
                      <a:extLst>
                        <a:ext uri="{FF2B5EF4-FFF2-40B4-BE49-F238E27FC236}">
                          <a16:creationId xmlns:a16="http://schemas.microsoft.com/office/drawing/2014/main" id="{4876E9E3-C679-46DB-9873-F30F75E5628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47" name="Group 379">
                    <a:extLst>
                      <a:ext uri="{FF2B5EF4-FFF2-40B4-BE49-F238E27FC236}">
                        <a16:creationId xmlns:a16="http://schemas.microsoft.com/office/drawing/2014/main" id="{0A00AF7B-2D82-4611-960F-957AD0839767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3811"/>
                    <a:ext cx="260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247" name="Line 380">
                      <a:extLst>
                        <a:ext uri="{FF2B5EF4-FFF2-40B4-BE49-F238E27FC236}">
                          <a16:creationId xmlns:a16="http://schemas.microsoft.com/office/drawing/2014/main" id="{5A62D23C-B435-43B4-988B-AD9F7545E86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48" name="Line 381">
                      <a:extLst>
                        <a:ext uri="{FF2B5EF4-FFF2-40B4-BE49-F238E27FC236}">
                          <a16:creationId xmlns:a16="http://schemas.microsoft.com/office/drawing/2014/main" id="{18E5158B-D330-4F32-8623-314A298ABB5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49" name="Line 382">
                      <a:extLst>
                        <a:ext uri="{FF2B5EF4-FFF2-40B4-BE49-F238E27FC236}">
                          <a16:creationId xmlns:a16="http://schemas.microsoft.com/office/drawing/2014/main" id="{5A255A22-A7EF-4E67-9661-1C126FB32E5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50" name="Line 383">
                      <a:extLst>
                        <a:ext uri="{FF2B5EF4-FFF2-40B4-BE49-F238E27FC236}">
                          <a16:creationId xmlns:a16="http://schemas.microsoft.com/office/drawing/2014/main" id="{4FF614BE-98C4-4716-92E8-E0DE66D88EA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51" name="Line 384">
                      <a:extLst>
                        <a:ext uri="{FF2B5EF4-FFF2-40B4-BE49-F238E27FC236}">
                          <a16:creationId xmlns:a16="http://schemas.microsoft.com/office/drawing/2014/main" id="{6B8DEE81-D08D-4FA0-899A-32C5DBC2181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52" name="Line 385">
                      <a:extLst>
                        <a:ext uri="{FF2B5EF4-FFF2-40B4-BE49-F238E27FC236}">
                          <a16:creationId xmlns:a16="http://schemas.microsoft.com/office/drawing/2014/main" id="{4C459B4E-231A-46D1-B784-9A3077F39DE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48" name="Group 386">
                    <a:extLst>
                      <a:ext uri="{FF2B5EF4-FFF2-40B4-BE49-F238E27FC236}">
                        <a16:creationId xmlns:a16="http://schemas.microsoft.com/office/drawing/2014/main" id="{18B439E6-8DB1-4A43-9CBF-C89377C7DF3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3936"/>
                    <a:ext cx="260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241" name="Line 387">
                      <a:extLst>
                        <a:ext uri="{FF2B5EF4-FFF2-40B4-BE49-F238E27FC236}">
                          <a16:creationId xmlns:a16="http://schemas.microsoft.com/office/drawing/2014/main" id="{8CB7BEBC-BC22-4586-8105-9157E66D7C8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42" name="Line 388">
                      <a:extLst>
                        <a:ext uri="{FF2B5EF4-FFF2-40B4-BE49-F238E27FC236}">
                          <a16:creationId xmlns:a16="http://schemas.microsoft.com/office/drawing/2014/main" id="{F62025A3-996A-4E3F-8A28-FD0A93889B9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43" name="Line 389">
                      <a:extLst>
                        <a:ext uri="{FF2B5EF4-FFF2-40B4-BE49-F238E27FC236}">
                          <a16:creationId xmlns:a16="http://schemas.microsoft.com/office/drawing/2014/main" id="{8363F10E-8F3D-4D7A-9EEF-6C641CFD0E7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44" name="Line 390">
                      <a:extLst>
                        <a:ext uri="{FF2B5EF4-FFF2-40B4-BE49-F238E27FC236}">
                          <a16:creationId xmlns:a16="http://schemas.microsoft.com/office/drawing/2014/main" id="{A7F8A1C2-542B-4F6F-A87C-5C53419E2B8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45" name="Line 391">
                      <a:extLst>
                        <a:ext uri="{FF2B5EF4-FFF2-40B4-BE49-F238E27FC236}">
                          <a16:creationId xmlns:a16="http://schemas.microsoft.com/office/drawing/2014/main" id="{EFA4D892-7EE0-458A-AAF9-FE5EABD1619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46" name="Line 392">
                      <a:extLst>
                        <a:ext uri="{FF2B5EF4-FFF2-40B4-BE49-F238E27FC236}">
                          <a16:creationId xmlns:a16="http://schemas.microsoft.com/office/drawing/2014/main" id="{250AF7F3-66B4-43AB-9F72-9E7B3F9373C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49" name="Group 393">
                    <a:extLst>
                      <a:ext uri="{FF2B5EF4-FFF2-40B4-BE49-F238E27FC236}">
                        <a16:creationId xmlns:a16="http://schemas.microsoft.com/office/drawing/2014/main" id="{1EC18EA0-5D41-41B5-B7B3-B31F668497A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4060"/>
                    <a:ext cx="260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235" name="Line 394">
                      <a:extLst>
                        <a:ext uri="{FF2B5EF4-FFF2-40B4-BE49-F238E27FC236}">
                          <a16:creationId xmlns:a16="http://schemas.microsoft.com/office/drawing/2014/main" id="{AE0D5090-71FF-4317-AF69-7AD2D0437DA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36" name="Line 395">
                      <a:extLst>
                        <a:ext uri="{FF2B5EF4-FFF2-40B4-BE49-F238E27FC236}">
                          <a16:creationId xmlns:a16="http://schemas.microsoft.com/office/drawing/2014/main" id="{26BB795E-33C9-4432-A684-037AA41F53A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37" name="Line 396">
                      <a:extLst>
                        <a:ext uri="{FF2B5EF4-FFF2-40B4-BE49-F238E27FC236}">
                          <a16:creationId xmlns:a16="http://schemas.microsoft.com/office/drawing/2014/main" id="{318F4577-5B01-411C-BDAD-996135C151D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38" name="Line 397">
                      <a:extLst>
                        <a:ext uri="{FF2B5EF4-FFF2-40B4-BE49-F238E27FC236}">
                          <a16:creationId xmlns:a16="http://schemas.microsoft.com/office/drawing/2014/main" id="{EF84B6BA-59FA-4FA0-9428-E9350A6B60F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39" name="Line 398">
                      <a:extLst>
                        <a:ext uri="{FF2B5EF4-FFF2-40B4-BE49-F238E27FC236}">
                          <a16:creationId xmlns:a16="http://schemas.microsoft.com/office/drawing/2014/main" id="{18F74D49-B3EE-47AB-A682-9B007D0AE12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40" name="Line 399">
                      <a:extLst>
                        <a:ext uri="{FF2B5EF4-FFF2-40B4-BE49-F238E27FC236}">
                          <a16:creationId xmlns:a16="http://schemas.microsoft.com/office/drawing/2014/main" id="{F9A917DE-06EA-4124-B0AE-6736C660A65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0" name="Group 400">
                    <a:extLst>
                      <a:ext uri="{FF2B5EF4-FFF2-40B4-BE49-F238E27FC236}">
                        <a16:creationId xmlns:a16="http://schemas.microsoft.com/office/drawing/2014/main" id="{19539CCC-3AFF-46EF-9D95-AE62B201213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4188"/>
                    <a:ext cx="260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229" name="Line 401">
                      <a:extLst>
                        <a:ext uri="{FF2B5EF4-FFF2-40B4-BE49-F238E27FC236}">
                          <a16:creationId xmlns:a16="http://schemas.microsoft.com/office/drawing/2014/main" id="{867218A7-7856-4216-BA3F-B193106270F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30" name="Line 402">
                      <a:extLst>
                        <a:ext uri="{FF2B5EF4-FFF2-40B4-BE49-F238E27FC236}">
                          <a16:creationId xmlns:a16="http://schemas.microsoft.com/office/drawing/2014/main" id="{3BC00ADD-1E81-4901-A1FA-C65005E3ED6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31" name="Line 403">
                      <a:extLst>
                        <a:ext uri="{FF2B5EF4-FFF2-40B4-BE49-F238E27FC236}">
                          <a16:creationId xmlns:a16="http://schemas.microsoft.com/office/drawing/2014/main" id="{6ECC7A19-A136-4E92-874B-EEF85937CCE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32" name="Line 404">
                      <a:extLst>
                        <a:ext uri="{FF2B5EF4-FFF2-40B4-BE49-F238E27FC236}">
                          <a16:creationId xmlns:a16="http://schemas.microsoft.com/office/drawing/2014/main" id="{22EFD2CE-59CE-4C3E-B25A-AE9AE6CF108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33" name="Line 405">
                      <a:extLst>
                        <a:ext uri="{FF2B5EF4-FFF2-40B4-BE49-F238E27FC236}">
                          <a16:creationId xmlns:a16="http://schemas.microsoft.com/office/drawing/2014/main" id="{7C43D896-D878-408C-A23A-736F1D8A1F9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34" name="Line 406">
                      <a:extLst>
                        <a:ext uri="{FF2B5EF4-FFF2-40B4-BE49-F238E27FC236}">
                          <a16:creationId xmlns:a16="http://schemas.microsoft.com/office/drawing/2014/main" id="{8C0B3E39-752F-4F71-BFAC-14F08383A54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1" name="Group 407">
                    <a:extLst>
                      <a:ext uri="{FF2B5EF4-FFF2-40B4-BE49-F238E27FC236}">
                        <a16:creationId xmlns:a16="http://schemas.microsoft.com/office/drawing/2014/main" id="{4628FE3E-A6DC-4F31-A201-3F01D661F78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4318"/>
                    <a:ext cx="260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223" name="Line 408">
                      <a:extLst>
                        <a:ext uri="{FF2B5EF4-FFF2-40B4-BE49-F238E27FC236}">
                          <a16:creationId xmlns:a16="http://schemas.microsoft.com/office/drawing/2014/main" id="{6D492494-0203-4470-9E3A-25B19B334B1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24" name="Line 409">
                      <a:extLst>
                        <a:ext uri="{FF2B5EF4-FFF2-40B4-BE49-F238E27FC236}">
                          <a16:creationId xmlns:a16="http://schemas.microsoft.com/office/drawing/2014/main" id="{CEBE90BA-69CB-4356-92B0-314D89775AB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25" name="Line 410">
                      <a:extLst>
                        <a:ext uri="{FF2B5EF4-FFF2-40B4-BE49-F238E27FC236}">
                          <a16:creationId xmlns:a16="http://schemas.microsoft.com/office/drawing/2014/main" id="{284841DD-AE33-44FA-A476-A5CF13A8851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26" name="Line 411">
                      <a:extLst>
                        <a:ext uri="{FF2B5EF4-FFF2-40B4-BE49-F238E27FC236}">
                          <a16:creationId xmlns:a16="http://schemas.microsoft.com/office/drawing/2014/main" id="{6B6C9A78-8E74-4020-9E61-BAAC7278200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27" name="Line 412">
                      <a:extLst>
                        <a:ext uri="{FF2B5EF4-FFF2-40B4-BE49-F238E27FC236}">
                          <a16:creationId xmlns:a16="http://schemas.microsoft.com/office/drawing/2014/main" id="{9A169A47-173F-4F88-8ABE-AAF952A06C5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28" name="Line 413">
                      <a:extLst>
                        <a:ext uri="{FF2B5EF4-FFF2-40B4-BE49-F238E27FC236}">
                          <a16:creationId xmlns:a16="http://schemas.microsoft.com/office/drawing/2014/main" id="{86B568FF-4D9E-404E-895B-E465B00266F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2" name="Group 414">
                    <a:extLst>
                      <a:ext uri="{FF2B5EF4-FFF2-40B4-BE49-F238E27FC236}">
                        <a16:creationId xmlns:a16="http://schemas.microsoft.com/office/drawing/2014/main" id="{25B6EB79-8FAC-47D7-8431-5356FF82324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4444"/>
                    <a:ext cx="260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217" name="Line 415">
                      <a:extLst>
                        <a:ext uri="{FF2B5EF4-FFF2-40B4-BE49-F238E27FC236}">
                          <a16:creationId xmlns:a16="http://schemas.microsoft.com/office/drawing/2014/main" id="{FB6F2D1A-1691-4ADC-92C3-65CBBC34AAE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18" name="Line 416">
                      <a:extLst>
                        <a:ext uri="{FF2B5EF4-FFF2-40B4-BE49-F238E27FC236}">
                          <a16:creationId xmlns:a16="http://schemas.microsoft.com/office/drawing/2014/main" id="{E26AC929-20CF-4C4C-8072-C37AAFF901E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19" name="Line 417">
                      <a:extLst>
                        <a:ext uri="{FF2B5EF4-FFF2-40B4-BE49-F238E27FC236}">
                          <a16:creationId xmlns:a16="http://schemas.microsoft.com/office/drawing/2014/main" id="{069D5FB2-D9A9-4251-B990-03796281E89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20" name="Line 418">
                      <a:extLst>
                        <a:ext uri="{FF2B5EF4-FFF2-40B4-BE49-F238E27FC236}">
                          <a16:creationId xmlns:a16="http://schemas.microsoft.com/office/drawing/2014/main" id="{ABB46E5F-723B-4F94-B39F-C1BEEB21C69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21" name="Line 419">
                      <a:extLst>
                        <a:ext uri="{FF2B5EF4-FFF2-40B4-BE49-F238E27FC236}">
                          <a16:creationId xmlns:a16="http://schemas.microsoft.com/office/drawing/2014/main" id="{05FABAB9-4DC2-42DF-BC69-3B9DC0DC293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22" name="Line 420">
                      <a:extLst>
                        <a:ext uri="{FF2B5EF4-FFF2-40B4-BE49-F238E27FC236}">
                          <a16:creationId xmlns:a16="http://schemas.microsoft.com/office/drawing/2014/main" id="{8DD6A06E-1922-4610-83A5-255222FA142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3" name="Group 421">
                    <a:extLst>
                      <a:ext uri="{FF2B5EF4-FFF2-40B4-BE49-F238E27FC236}">
                        <a16:creationId xmlns:a16="http://schemas.microsoft.com/office/drawing/2014/main" id="{D6F0E5A8-DE0F-46B1-92B4-67FA70A9E77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4570"/>
                    <a:ext cx="260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211" name="Line 422">
                      <a:extLst>
                        <a:ext uri="{FF2B5EF4-FFF2-40B4-BE49-F238E27FC236}">
                          <a16:creationId xmlns:a16="http://schemas.microsoft.com/office/drawing/2014/main" id="{0AD6FDFD-414C-4C8F-9120-7B4A3DC45F9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12" name="Line 423">
                      <a:extLst>
                        <a:ext uri="{FF2B5EF4-FFF2-40B4-BE49-F238E27FC236}">
                          <a16:creationId xmlns:a16="http://schemas.microsoft.com/office/drawing/2014/main" id="{DA1D1B39-2E54-40C0-8711-C3F96F51172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13" name="Line 424">
                      <a:extLst>
                        <a:ext uri="{FF2B5EF4-FFF2-40B4-BE49-F238E27FC236}">
                          <a16:creationId xmlns:a16="http://schemas.microsoft.com/office/drawing/2014/main" id="{28B9A9A1-C091-4AFD-9179-1C1ECD9EA52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14" name="Line 425">
                      <a:extLst>
                        <a:ext uri="{FF2B5EF4-FFF2-40B4-BE49-F238E27FC236}">
                          <a16:creationId xmlns:a16="http://schemas.microsoft.com/office/drawing/2014/main" id="{B6A2CC60-AEC8-402C-9B9F-7F242BA1D5D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15" name="Line 426">
                      <a:extLst>
                        <a:ext uri="{FF2B5EF4-FFF2-40B4-BE49-F238E27FC236}">
                          <a16:creationId xmlns:a16="http://schemas.microsoft.com/office/drawing/2014/main" id="{BCEBC363-7056-4876-8842-6C93F2AD935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16" name="Line 427">
                      <a:extLst>
                        <a:ext uri="{FF2B5EF4-FFF2-40B4-BE49-F238E27FC236}">
                          <a16:creationId xmlns:a16="http://schemas.microsoft.com/office/drawing/2014/main" id="{921BA391-C9DE-4120-90FA-7E972211343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4" name="Group 428">
                    <a:extLst>
                      <a:ext uri="{FF2B5EF4-FFF2-40B4-BE49-F238E27FC236}">
                        <a16:creationId xmlns:a16="http://schemas.microsoft.com/office/drawing/2014/main" id="{15B4074A-60D1-43EF-9504-093A381C14B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4700"/>
                    <a:ext cx="260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205" name="Line 429">
                      <a:extLst>
                        <a:ext uri="{FF2B5EF4-FFF2-40B4-BE49-F238E27FC236}">
                          <a16:creationId xmlns:a16="http://schemas.microsoft.com/office/drawing/2014/main" id="{872C66A2-D501-4CDF-98BC-EDEFF4547EC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06" name="Line 430">
                      <a:extLst>
                        <a:ext uri="{FF2B5EF4-FFF2-40B4-BE49-F238E27FC236}">
                          <a16:creationId xmlns:a16="http://schemas.microsoft.com/office/drawing/2014/main" id="{A4A8FC6F-7BF6-4CF2-AA79-3DDF545E2DD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07" name="Line 431">
                      <a:extLst>
                        <a:ext uri="{FF2B5EF4-FFF2-40B4-BE49-F238E27FC236}">
                          <a16:creationId xmlns:a16="http://schemas.microsoft.com/office/drawing/2014/main" id="{04686992-4F54-43FA-A9CC-23960F4BACC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08" name="Line 432">
                      <a:extLst>
                        <a:ext uri="{FF2B5EF4-FFF2-40B4-BE49-F238E27FC236}">
                          <a16:creationId xmlns:a16="http://schemas.microsoft.com/office/drawing/2014/main" id="{394CBD40-1A94-4494-9116-B521C84F71C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09" name="Line 433">
                      <a:extLst>
                        <a:ext uri="{FF2B5EF4-FFF2-40B4-BE49-F238E27FC236}">
                          <a16:creationId xmlns:a16="http://schemas.microsoft.com/office/drawing/2014/main" id="{F571283C-B920-4175-B1F5-7440218C6B3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10" name="Line 434">
                      <a:extLst>
                        <a:ext uri="{FF2B5EF4-FFF2-40B4-BE49-F238E27FC236}">
                          <a16:creationId xmlns:a16="http://schemas.microsoft.com/office/drawing/2014/main" id="{61621678-20E8-4729-99D5-DF4DB3E2251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5" name="Group 435">
                    <a:extLst>
                      <a:ext uri="{FF2B5EF4-FFF2-40B4-BE49-F238E27FC236}">
                        <a16:creationId xmlns:a16="http://schemas.microsoft.com/office/drawing/2014/main" id="{481AEC23-8CE0-4167-994E-FFB96648C20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4829"/>
                    <a:ext cx="260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99" name="Line 436">
                      <a:extLst>
                        <a:ext uri="{FF2B5EF4-FFF2-40B4-BE49-F238E27FC236}">
                          <a16:creationId xmlns:a16="http://schemas.microsoft.com/office/drawing/2014/main" id="{26D5D684-045A-4680-8188-384A972D787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00" name="Line 437">
                      <a:extLst>
                        <a:ext uri="{FF2B5EF4-FFF2-40B4-BE49-F238E27FC236}">
                          <a16:creationId xmlns:a16="http://schemas.microsoft.com/office/drawing/2014/main" id="{D428C104-A698-42A0-ABF9-1B276518A8A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01" name="Line 438">
                      <a:extLst>
                        <a:ext uri="{FF2B5EF4-FFF2-40B4-BE49-F238E27FC236}">
                          <a16:creationId xmlns:a16="http://schemas.microsoft.com/office/drawing/2014/main" id="{D78CE6B9-43C9-4996-95D7-223268361A7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02" name="Line 439">
                      <a:extLst>
                        <a:ext uri="{FF2B5EF4-FFF2-40B4-BE49-F238E27FC236}">
                          <a16:creationId xmlns:a16="http://schemas.microsoft.com/office/drawing/2014/main" id="{BB0CC57A-10F1-4275-A9F2-210C33B3B70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03" name="Line 440">
                      <a:extLst>
                        <a:ext uri="{FF2B5EF4-FFF2-40B4-BE49-F238E27FC236}">
                          <a16:creationId xmlns:a16="http://schemas.microsoft.com/office/drawing/2014/main" id="{1B93A1E0-37EF-456D-9B21-15202EFF19C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204" name="Line 441">
                      <a:extLst>
                        <a:ext uri="{FF2B5EF4-FFF2-40B4-BE49-F238E27FC236}">
                          <a16:creationId xmlns:a16="http://schemas.microsoft.com/office/drawing/2014/main" id="{2459A19E-2914-4097-8D7B-DF375C064A9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6" name="Group 442">
                    <a:extLst>
                      <a:ext uri="{FF2B5EF4-FFF2-40B4-BE49-F238E27FC236}">
                        <a16:creationId xmlns:a16="http://schemas.microsoft.com/office/drawing/2014/main" id="{B5AB6189-58C2-4F53-AB24-705BBBD6F9E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282" y="4955"/>
                    <a:ext cx="260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193" name="Line 443">
                      <a:extLst>
                        <a:ext uri="{FF2B5EF4-FFF2-40B4-BE49-F238E27FC236}">
                          <a16:creationId xmlns:a16="http://schemas.microsoft.com/office/drawing/2014/main" id="{AD34C86C-186B-4987-A20E-9EED27D522A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94" name="Line 444">
                      <a:extLst>
                        <a:ext uri="{FF2B5EF4-FFF2-40B4-BE49-F238E27FC236}">
                          <a16:creationId xmlns:a16="http://schemas.microsoft.com/office/drawing/2014/main" id="{45569119-F74E-4E6D-AC08-3CCEEBE080B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95" name="Line 445">
                      <a:extLst>
                        <a:ext uri="{FF2B5EF4-FFF2-40B4-BE49-F238E27FC236}">
                          <a16:creationId xmlns:a16="http://schemas.microsoft.com/office/drawing/2014/main" id="{5A12260B-94BE-457E-A6B2-055AED78419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96" name="Line 446">
                      <a:extLst>
                        <a:ext uri="{FF2B5EF4-FFF2-40B4-BE49-F238E27FC236}">
                          <a16:creationId xmlns:a16="http://schemas.microsoft.com/office/drawing/2014/main" id="{789B5987-DDE0-4B6C-AF26-A727B27EB6C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97" name="Line 447">
                      <a:extLst>
                        <a:ext uri="{FF2B5EF4-FFF2-40B4-BE49-F238E27FC236}">
                          <a16:creationId xmlns:a16="http://schemas.microsoft.com/office/drawing/2014/main" id="{E4A38FC7-E60A-407C-8741-16E9DDA8E4B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98" name="Line 448">
                      <a:extLst>
                        <a:ext uri="{FF2B5EF4-FFF2-40B4-BE49-F238E27FC236}">
                          <a16:creationId xmlns:a16="http://schemas.microsoft.com/office/drawing/2014/main" id="{D9076AAE-2CB8-41D7-A960-178F4018089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7" name="Group 449">
                    <a:extLst>
                      <a:ext uri="{FF2B5EF4-FFF2-40B4-BE49-F238E27FC236}">
                        <a16:creationId xmlns:a16="http://schemas.microsoft.com/office/drawing/2014/main" id="{BD2BCD38-0C3F-477F-9095-AE75EF9A8C6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42" y="3102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87" name="Line 450">
                      <a:extLst>
                        <a:ext uri="{FF2B5EF4-FFF2-40B4-BE49-F238E27FC236}">
                          <a16:creationId xmlns:a16="http://schemas.microsoft.com/office/drawing/2014/main" id="{BD1C9479-061C-43F2-823F-D535FDBEA4B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88" name="Line 451">
                      <a:extLst>
                        <a:ext uri="{FF2B5EF4-FFF2-40B4-BE49-F238E27FC236}">
                          <a16:creationId xmlns:a16="http://schemas.microsoft.com/office/drawing/2014/main" id="{35D7D251-9FB6-4EF5-9D57-468EB06C73D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89" name="Line 452">
                      <a:extLst>
                        <a:ext uri="{FF2B5EF4-FFF2-40B4-BE49-F238E27FC236}">
                          <a16:creationId xmlns:a16="http://schemas.microsoft.com/office/drawing/2014/main" id="{19A0A668-2370-4B7A-8764-42D818D1E39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90" name="Line 453">
                      <a:extLst>
                        <a:ext uri="{FF2B5EF4-FFF2-40B4-BE49-F238E27FC236}">
                          <a16:creationId xmlns:a16="http://schemas.microsoft.com/office/drawing/2014/main" id="{70BF2D9E-96CC-41E1-9C86-39B709E74F2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91" name="Line 454">
                      <a:extLst>
                        <a:ext uri="{FF2B5EF4-FFF2-40B4-BE49-F238E27FC236}">
                          <a16:creationId xmlns:a16="http://schemas.microsoft.com/office/drawing/2014/main" id="{3161BAB0-3100-4182-B795-A66132A2B19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92" name="Line 455">
                      <a:extLst>
                        <a:ext uri="{FF2B5EF4-FFF2-40B4-BE49-F238E27FC236}">
                          <a16:creationId xmlns:a16="http://schemas.microsoft.com/office/drawing/2014/main" id="{F7290C46-631A-4399-872A-5768AB2F53A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8" name="Group 456">
                    <a:extLst>
                      <a:ext uri="{FF2B5EF4-FFF2-40B4-BE49-F238E27FC236}">
                        <a16:creationId xmlns:a16="http://schemas.microsoft.com/office/drawing/2014/main" id="{537BEC63-AFA7-4F20-9729-8D1305FCC358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42" y="3387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81" name="Line 457">
                      <a:extLst>
                        <a:ext uri="{FF2B5EF4-FFF2-40B4-BE49-F238E27FC236}">
                          <a16:creationId xmlns:a16="http://schemas.microsoft.com/office/drawing/2014/main" id="{6DCC3791-686A-466E-B7FB-D6E6EF0A5E8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82" name="Line 458">
                      <a:extLst>
                        <a:ext uri="{FF2B5EF4-FFF2-40B4-BE49-F238E27FC236}">
                          <a16:creationId xmlns:a16="http://schemas.microsoft.com/office/drawing/2014/main" id="{529F42D8-D7C0-48BC-BE7A-79485929171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83" name="Line 459">
                      <a:extLst>
                        <a:ext uri="{FF2B5EF4-FFF2-40B4-BE49-F238E27FC236}">
                          <a16:creationId xmlns:a16="http://schemas.microsoft.com/office/drawing/2014/main" id="{3DAB17CE-4D99-48D1-958E-10013F2DD5D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84" name="Line 460">
                      <a:extLst>
                        <a:ext uri="{FF2B5EF4-FFF2-40B4-BE49-F238E27FC236}">
                          <a16:creationId xmlns:a16="http://schemas.microsoft.com/office/drawing/2014/main" id="{787F0226-46B0-4CB8-BA14-193A432A109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85" name="Line 461">
                      <a:extLst>
                        <a:ext uri="{FF2B5EF4-FFF2-40B4-BE49-F238E27FC236}">
                          <a16:creationId xmlns:a16="http://schemas.microsoft.com/office/drawing/2014/main" id="{335FE4B8-65DC-4541-9F9C-5ED782214AB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86" name="Line 462">
                      <a:extLst>
                        <a:ext uri="{FF2B5EF4-FFF2-40B4-BE49-F238E27FC236}">
                          <a16:creationId xmlns:a16="http://schemas.microsoft.com/office/drawing/2014/main" id="{3A5F8ABB-8208-463D-8252-B06D02B997F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59" name="Group 463">
                    <a:extLst>
                      <a:ext uri="{FF2B5EF4-FFF2-40B4-BE49-F238E27FC236}">
                        <a16:creationId xmlns:a16="http://schemas.microsoft.com/office/drawing/2014/main" id="{817A75DC-40F7-48AE-AEB1-02D5F1746099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42" y="3619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75" name="Line 464">
                      <a:extLst>
                        <a:ext uri="{FF2B5EF4-FFF2-40B4-BE49-F238E27FC236}">
                          <a16:creationId xmlns:a16="http://schemas.microsoft.com/office/drawing/2014/main" id="{C1D7D237-6CBE-4806-8672-F84DA04D92B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76" name="Line 465">
                      <a:extLst>
                        <a:ext uri="{FF2B5EF4-FFF2-40B4-BE49-F238E27FC236}">
                          <a16:creationId xmlns:a16="http://schemas.microsoft.com/office/drawing/2014/main" id="{73DC700B-D88B-480E-BC07-75FE29105D6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77" name="Line 466">
                      <a:extLst>
                        <a:ext uri="{FF2B5EF4-FFF2-40B4-BE49-F238E27FC236}">
                          <a16:creationId xmlns:a16="http://schemas.microsoft.com/office/drawing/2014/main" id="{D6833E43-5428-40DB-AF3D-74817D378D4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78" name="Line 467">
                      <a:extLst>
                        <a:ext uri="{FF2B5EF4-FFF2-40B4-BE49-F238E27FC236}">
                          <a16:creationId xmlns:a16="http://schemas.microsoft.com/office/drawing/2014/main" id="{EE978913-F077-4BC9-A8FC-8F37CAF3B88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79" name="Line 468">
                      <a:extLst>
                        <a:ext uri="{FF2B5EF4-FFF2-40B4-BE49-F238E27FC236}">
                          <a16:creationId xmlns:a16="http://schemas.microsoft.com/office/drawing/2014/main" id="{6E045878-7116-4C04-B056-77BA94ED189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80" name="Line 469">
                      <a:extLst>
                        <a:ext uri="{FF2B5EF4-FFF2-40B4-BE49-F238E27FC236}">
                          <a16:creationId xmlns:a16="http://schemas.microsoft.com/office/drawing/2014/main" id="{BAA6FBB0-B6B8-4883-A329-B81125F0BB7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60" name="Group 470">
                    <a:extLst>
                      <a:ext uri="{FF2B5EF4-FFF2-40B4-BE49-F238E27FC236}">
                        <a16:creationId xmlns:a16="http://schemas.microsoft.com/office/drawing/2014/main" id="{58FAEE04-3C7E-4409-8B58-4D1BE90E387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42" y="3852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69" name="Line 471">
                      <a:extLst>
                        <a:ext uri="{FF2B5EF4-FFF2-40B4-BE49-F238E27FC236}">
                          <a16:creationId xmlns:a16="http://schemas.microsoft.com/office/drawing/2014/main" id="{42219501-86A1-4226-948F-22F750DB5F1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70" name="Line 472">
                      <a:extLst>
                        <a:ext uri="{FF2B5EF4-FFF2-40B4-BE49-F238E27FC236}">
                          <a16:creationId xmlns:a16="http://schemas.microsoft.com/office/drawing/2014/main" id="{48B21527-6737-4D3C-8D81-12F1DCE6CB2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71" name="Line 473">
                      <a:extLst>
                        <a:ext uri="{FF2B5EF4-FFF2-40B4-BE49-F238E27FC236}">
                          <a16:creationId xmlns:a16="http://schemas.microsoft.com/office/drawing/2014/main" id="{F62DDFAE-753C-4034-B3BB-4B0E29E8F1A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72" name="Line 474">
                      <a:extLst>
                        <a:ext uri="{FF2B5EF4-FFF2-40B4-BE49-F238E27FC236}">
                          <a16:creationId xmlns:a16="http://schemas.microsoft.com/office/drawing/2014/main" id="{1C57E939-8535-4916-86CC-243063180BC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73" name="Line 475">
                      <a:extLst>
                        <a:ext uri="{FF2B5EF4-FFF2-40B4-BE49-F238E27FC236}">
                          <a16:creationId xmlns:a16="http://schemas.microsoft.com/office/drawing/2014/main" id="{9FCAE5EF-D1AC-4C59-AFD6-EC23C826887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74" name="Line 476">
                      <a:extLst>
                        <a:ext uri="{FF2B5EF4-FFF2-40B4-BE49-F238E27FC236}">
                          <a16:creationId xmlns:a16="http://schemas.microsoft.com/office/drawing/2014/main" id="{3F3B007D-847E-466E-98CE-65B6A0FE8D4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61" name="Group 477">
                    <a:extLst>
                      <a:ext uri="{FF2B5EF4-FFF2-40B4-BE49-F238E27FC236}">
                        <a16:creationId xmlns:a16="http://schemas.microsoft.com/office/drawing/2014/main" id="{53566DEB-3581-45E6-BC4B-8E33FE55AD9E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42" y="4137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63" name="Line 478">
                      <a:extLst>
                        <a:ext uri="{FF2B5EF4-FFF2-40B4-BE49-F238E27FC236}">
                          <a16:creationId xmlns:a16="http://schemas.microsoft.com/office/drawing/2014/main" id="{04A43E3A-521C-454B-9259-BC318B6BE07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64" name="Line 479">
                      <a:extLst>
                        <a:ext uri="{FF2B5EF4-FFF2-40B4-BE49-F238E27FC236}">
                          <a16:creationId xmlns:a16="http://schemas.microsoft.com/office/drawing/2014/main" id="{8B460F58-DC6B-43A9-B479-36C7380A405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65" name="Line 480">
                      <a:extLst>
                        <a:ext uri="{FF2B5EF4-FFF2-40B4-BE49-F238E27FC236}">
                          <a16:creationId xmlns:a16="http://schemas.microsoft.com/office/drawing/2014/main" id="{B8C76A2E-EEB0-4F8A-A2A8-6F40E6F665A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66" name="Line 481">
                      <a:extLst>
                        <a:ext uri="{FF2B5EF4-FFF2-40B4-BE49-F238E27FC236}">
                          <a16:creationId xmlns:a16="http://schemas.microsoft.com/office/drawing/2014/main" id="{62411388-B6B1-411C-AE6E-73981ADF09B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67" name="Line 482">
                      <a:extLst>
                        <a:ext uri="{FF2B5EF4-FFF2-40B4-BE49-F238E27FC236}">
                          <a16:creationId xmlns:a16="http://schemas.microsoft.com/office/drawing/2014/main" id="{8B2DA7C3-6273-4576-9599-5DAF4B21253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68" name="Line 483">
                      <a:extLst>
                        <a:ext uri="{FF2B5EF4-FFF2-40B4-BE49-F238E27FC236}">
                          <a16:creationId xmlns:a16="http://schemas.microsoft.com/office/drawing/2014/main" id="{8A8D4388-51B0-4E1B-B896-A69E29A053C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62" name="Group 484">
                    <a:extLst>
                      <a:ext uri="{FF2B5EF4-FFF2-40B4-BE49-F238E27FC236}">
                        <a16:creationId xmlns:a16="http://schemas.microsoft.com/office/drawing/2014/main" id="{D5F46FB2-ACC5-45D2-8880-75A593C5788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42" y="4370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57" name="Line 485">
                      <a:extLst>
                        <a:ext uri="{FF2B5EF4-FFF2-40B4-BE49-F238E27FC236}">
                          <a16:creationId xmlns:a16="http://schemas.microsoft.com/office/drawing/2014/main" id="{EA43F049-C9CF-4000-B3B0-12D2D8A3609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58" name="Line 486">
                      <a:extLst>
                        <a:ext uri="{FF2B5EF4-FFF2-40B4-BE49-F238E27FC236}">
                          <a16:creationId xmlns:a16="http://schemas.microsoft.com/office/drawing/2014/main" id="{E190A107-B88F-4410-B44F-06820E7F70F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59" name="Line 487">
                      <a:extLst>
                        <a:ext uri="{FF2B5EF4-FFF2-40B4-BE49-F238E27FC236}">
                          <a16:creationId xmlns:a16="http://schemas.microsoft.com/office/drawing/2014/main" id="{68470CF3-B2CE-4434-87CC-0B06D40C4B5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60" name="Line 488">
                      <a:extLst>
                        <a:ext uri="{FF2B5EF4-FFF2-40B4-BE49-F238E27FC236}">
                          <a16:creationId xmlns:a16="http://schemas.microsoft.com/office/drawing/2014/main" id="{9CFC61A3-5816-45E2-B049-D1EA20F99DC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61" name="Line 489">
                      <a:extLst>
                        <a:ext uri="{FF2B5EF4-FFF2-40B4-BE49-F238E27FC236}">
                          <a16:creationId xmlns:a16="http://schemas.microsoft.com/office/drawing/2014/main" id="{4CBFC688-998B-4900-BD61-DFE277916DF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62" name="Line 490">
                      <a:extLst>
                        <a:ext uri="{FF2B5EF4-FFF2-40B4-BE49-F238E27FC236}">
                          <a16:creationId xmlns:a16="http://schemas.microsoft.com/office/drawing/2014/main" id="{81A9802F-D433-4FDB-9684-4295E563349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63" name="Group 491">
                    <a:extLst>
                      <a:ext uri="{FF2B5EF4-FFF2-40B4-BE49-F238E27FC236}">
                        <a16:creationId xmlns:a16="http://schemas.microsoft.com/office/drawing/2014/main" id="{16DD3567-0CF3-4F77-998C-AE8604A22FD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42" y="4602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51" name="Line 492">
                      <a:extLst>
                        <a:ext uri="{FF2B5EF4-FFF2-40B4-BE49-F238E27FC236}">
                          <a16:creationId xmlns:a16="http://schemas.microsoft.com/office/drawing/2014/main" id="{F5A0D862-7743-4E4E-A1CD-58D1CD85C8B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52" name="Line 493">
                      <a:extLst>
                        <a:ext uri="{FF2B5EF4-FFF2-40B4-BE49-F238E27FC236}">
                          <a16:creationId xmlns:a16="http://schemas.microsoft.com/office/drawing/2014/main" id="{D5463D3C-7409-4E03-8F6B-8E2DDC5D311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53" name="Line 494">
                      <a:extLst>
                        <a:ext uri="{FF2B5EF4-FFF2-40B4-BE49-F238E27FC236}">
                          <a16:creationId xmlns:a16="http://schemas.microsoft.com/office/drawing/2014/main" id="{1B9DFF04-F149-419E-9671-354D3AFC107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54" name="Line 495">
                      <a:extLst>
                        <a:ext uri="{FF2B5EF4-FFF2-40B4-BE49-F238E27FC236}">
                          <a16:creationId xmlns:a16="http://schemas.microsoft.com/office/drawing/2014/main" id="{3E862B95-9BB9-44B0-ACDC-F688307CE26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55" name="Line 496">
                      <a:extLst>
                        <a:ext uri="{FF2B5EF4-FFF2-40B4-BE49-F238E27FC236}">
                          <a16:creationId xmlns:a16="http://schemas.microsoft.com/office/drawing/2014/main" id="{9E11DA2D-2CE7-4C8E-A310-E9D8527D742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56" name="Line 497">
                      <a:extLst>
                        <a:ext uri="{FF2B5EF4-FFF2-40B4-BE49-F238E27FC236}">
                          <a16:creationId xmlns:a16="http://schemas.microsoft.com/office/drawing/2014/main" id="{F78D55F9-CCE7-4C49-9A54-8BFA17CAEFA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64" name="Group 498">
                    <a:extLst>
                      <a:ext uri="{FF2B5EF4-FFF2-40B4-BE49-F238E27FC236}">
                        <a16:creationId xmlns:a16="http://schemas.microsoft.com/office/drawing/2014/main" id="{8421F1E5-727E-4DED-AC1E-53394EA5FBE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542" y="4887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45" name="Line 499">
                      <a:extLst>
                        <a:ext uri="{FF2B5EF4-FFF2-40B4-BE49-F238E27FC236}">
                          <a16:creationId xmlns:a16="http://schemas.microsoft.com/office/drawing/2014/main" id="{C71D6B5A-F28E-4021-838F-94A5359E66E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46" name="Line 500">
                      <a:extLst>
                        <a:ext uri="{FF2B5EF4-FFF2-40B4-BE49-F238E27FC236}">
                          <a16:creationId xmlns:a16="http://schemas.microsoft.com/office/drawing/2014/main" id="{33A12B3C-85C9-422D-A7F4-8814301747A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47" name="Line 501">
                      <a:extLst>
                        <a:ext uri="{FF2B5EF4-FFF2-40B4-BE49-F238E27FC236}">
                          <a16:creationId xmlns:a16="http://schemas.microsoft.com/office/drawing/2014/main" id="{774DDBDE-5522-4B5F-BF18-42C4DD9AF38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48" name="Line 502">
                      <a:extLst>
                        <a:ext uri="{FF2B5EF4-FFF2-40B4-BE49-F238E27FC236}">
                          <a16:creationId xmlns:a16="http://schemas.microsoft.com/office/drawing/2014/main" id="{05EC7174-7CA4-4C1A-901C-82496A549F6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49" name="Line 503">
                      <a:extLst>
                        <a:ext uri="{FF2B5EF4-FFF2-40B4-BE49-F238E27FC236}">
                          <a16:creationId xmlns:a16="http://schemas.microsoft.com/office/drawing/2014/main" id="{C70A60C8-8B20-4243-A7C8-E6E17704B4E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50" name="Line 504">
                      <a:extLst>
                        <a:ext uri="{FF2B5EF4-FFF2-40B4-BE49-F238E27FC236}">
                          <a16:creationId xmlns:a16="http://schemas.microsoft.com/office/drawing/2014/main" id="{DB4C1559-8D74-4D48-924B-F63258ADEEA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sp>
                <p:nvSpPr>
                  <p:cNvPr id="65" name="Line 505">
                    <a:extLst>
                      <a:ext uri="{FF2B5EF4-FFF2-40B4-BE49-F238E27FC236}">
                        <a16:creationId xmlns:a16="http://schemas.microsoft.com/office/drawing/2014/main" id="{8A597327-D5D2-4744-B452-5E0D4BF327C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42" y="3154"/>
                    <a:ext cx="0" cy="129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66" name="Line 506">
                    <a:extLst>
                      <a:ext uri="{FF2B5EF4-FFF2-40B4-BE49-F238E27FC236}">
                        <a16:creationId xmlns:a16="http://schemas.microsoft.com/office/drawing/2014/main" id="{1164E8AC-FFBA-4C9E-982B-CA72B410DEE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42" y="3412"/>
                    <a:ext cx="0" cy="130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67" name="Line 507">
                    <a:extLst>
                      <a:ext uri="{FF2B5EF4-FFF2-40B4-BE49-F238E27FC236}">
                        <a16:creationId xmlns:a16="http://schemas.microsoft.com/office/drawing/2014/main" id="{3155DC66-D885-4435-9326-0A591B97D34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42" y="3671"/>
                    <a:ext cx="0" cy="120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68" name="Line 508">
                    <a:extLst>
                      <a:ext uri="{FF2B5EF4-FFF2-40B4-BE49-F238E27FC236}">
                        <a16:creationId xmlns:a16="http://schemas.microsoft.com/office/drawing/2014/main" id="{F04DC08F-2357-4CDC-83F6-CB91E64A69C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42" y="3911"/>
                    <a:ext cx="0" cy="129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69" name="Line 509">
                    <a:extLst>
                      <a:ext uri="{FF2B5EF4-FFF2-40B4-BE49-F238E27FC236}">
                        <a16:creationId xmlns:a16="http://schemas.microsoft.com/office/drawing/2014/main" id="{C0C32B2E-6EA4-49CF-AF9D-B3FB504C205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42" y="4163"/>
                    <a:ext cx="0" cy="129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70" name="Line 510">
                    <a:extLst>
                      <a:ext uri="{FF2B5EF4-FFF2-40B4-BE49-F238E27FC236}">
                        <a16:creationId xmlns:a16="http://schemas.microsoft.com/office/drawing/2014/main" id="{953D40A8-E85E-411B-8043-5C423E1EDF9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42" y="4421"/>
                    <a:ext cx="0" cy="124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71" name="Line 511">
                    <a:extLst>
                      <a:ext uri="{FF2B5EF4-FFF2-40B4-BE49-F238E27FC236}">
                        <a16:creationId xmlns:a16="http://schemas.microsoft.com/office/drawing/2014/main" id="{78E6F013-F825-4CC5-8D75-B71813EC2C1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42" y="4674"/>
                    <a:ext cx="0" cy="129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72" name="Line 512">
                    <a:extLst>
                      <a:ext uri="{FF2B5EF4-FFF2-40B4-BE49-F238E27FC236}">
                        <a16:creationId xmlns:a16="http://schemas.microsoft.com/office/drawing/2014/main" id="{27A24435-E39E-43DA-BD74-9FA5F81F5D8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42" y="4930"/>
                    <a:ext cx="0" cy="128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73" name="Line 513">
                    <a:extLst>
                      <a:ext uri="{FF2B5EF4-FFF2-40B4-BE49-F238E27FC236}">
                        <a16:creationId xmlns:a16="http://schemas.microsoft.com/office/drawing/2014/main" id="{105478E1-2924-4921-BAD0-B2967ACA167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800" y="3206"/>
                    <a:ext cx="0" cy="285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74" name="Line 514">
                    <a:extLst>
                      <a:ext uri="{FF2B5EF4-FFF2-40B4-BE49-F238E27FC236}">
                        <a16:creationId xmlns:a16="http://schemas.microsoft.com/office/drawing/2014/main" id="{3E28B961-6868-4237-A5FB-2B0ED4422FD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800" y="3723"/>
                    <a:ext cx="0" cy="233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75" name="Line 515">
                    <a:extLst>
                      <a:ext uri="{FF2B5EF4-FFF2-40B4-BE49-F238E27FC236}">
                        <a16:creationId xmlns:a16="http://schemas.microsoft.com/office/drawing/2014/main" id="{455A5BF0-344A-4A5B-A622-E72B0175405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800" y="4241"/>
                    <a:ext cx="0" cy="233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76" name="Line 516">
                    <a:extLst>
                      <a:ext uri="{FF2B5EF4-FFF2-40B4-BE49-F238E27FC236}">
                        <a16:creationId xmlns:a16="http://schemas.microsoft.com/office/drawing/2014/main" id="{1CBFC474-CF81-4DA1-97D4-487139C1D88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800" y="4706"/>
                    <a:ext cx="0" cy="285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grpSp>
                <p:nvGrpSpPr>
                  <p:cNvPr id="77" name="Group 517">
                    <a:extLst>
                      <a:ext uri="{FF2B5EF4-FFF2-40B4-BE49-F238E27FC236}">
                        <a16:creationId xmlns:a16="http://schemas.microsoft.com/office/drawing/2014/main" id="{8E936166-90F7-4505-AC94-B0F2288BBAB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00" y="4732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39" name="Line 518">
                      <a:extLst>
                        <a:ext uri="{FF2B5EF4-FFF2-40B4-BE49-F238E27FC236}">
                          <a16:creationId xmlns:a16="http://schemas.microsoft.com/office/drawing/2014/main" id="{0CC85A25-814E-4CDD-AD49-A3BF9399B6A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40" name="Line 519">
                      <a:extLst>
                        <a:ext uri="{FF2B5EF4-FFF2-40B4-BE49-F238E27FC236}">
                          <a16:creationId xmlns:a16="http://schemas.microsoft.com/office/drawing/2014/main" id="{81E22CB4-612C-48B2-999A-52C6A86CD7F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41" name="Line 520">
                      <a:extLst>
                        <a:ext uri="{FF2B5EF4-FFF2-40B4-BE49-F238E27FC236}">
                          <a16:creationId xmlns:a16="http://schemas.microsoft.com/office/drawing/2014/main" id="{721B2B54-0084-48F7-BA53-1DA1F37DD97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42" name="Line 521">
                      <a:extLst>
                        <a:ext uri="{FF2B5EF4-FFF2-40B4-BE49-F238E27FC236}">
                          <a16:creationId xmlns:a16="http://schemas.microsoft.com/office/drawing/2014/main" id="{787473E5-4A47-4431-8982-C28C314D9FA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43" name="Line 522">
                      <a:extLst>
                        <a:ext uri="{FF2B5EF4-FFF2-40B4-BE49-F238E27FC236}">
                          <a16:creationId xmlns:a16="http://schemas.microsoft.com/office/drawing/2014/main" id="{77A7EF24-6799-4B25-8F4B-6E3FF871D53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44" name="Line 523">
                      <a:extLst>
                        <a:ext uri="{FF2B5EF4-FFF2-40B4-BE49-F238E27FC236}">
                          <a16:creationId xmlns:a16="http://schemas.microsoft.com/office/drawing/2014/main" id="{94BA85B5-E8F9-474D-BD3D-49A17AE6277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78" name="Group 524">
                    <a:extLst>
                      <a:ext uri="{FF2B5EF4-FFF2-40B4-BE49-F238E27FC236}">
                        <a16:creationId xmlns:a16="http://schemas.microsoft.com/office/drawing/2014/main" id="{D9E90F64-2D36-4ABA-B920-16DC5446DC6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00" y="4267"/>
                    <a:ext cx="258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133" name="Line 525">
                      <a:extLst>
                        <a:ext uri="{FF2B5EF4-FFF2-40B4-BE49-F238E27FC236}">
                          <a16:creationId xmlns:a16="http://schemas.microsoft.com/office/drawing/2014/main" id="{2197F678-DC3C-4B0A-AFFD-227447CD317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34" name="Line 526">
                      <a:extLst>
                        <a:ext uri="{FF2B5EF4-FFF2-40B4-BE49-F238E27FC236}">
                          <a16:creationId xmlns:a16="http://schemas.microsoft.com/office/drawing/2014/main" id="{E52B86D0-0E89-40EF-98DA-4F1E3CA8F7F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35" name="Line 527">
                      <a:extLst>
                        <a:ext uri="{FF2B5EF4-FFF2-40B4-BE49-F238E27FC236}">
                          <a16:creationId xmlns:a16="http://schemas.microsoft.com/office/drawing/2014/main" id="{5BAAFA0A-2790-47F7-8AB3-1761BC50698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36" name="Line 528">
                      <a:extLst>
                        <a:ext uri="{FF2B5EF4-FFF2-40B4-BE49-F238E27FC236}">
                          <a16:creationId xmlns:a16="http://schemas.microsoft.com/office/drawing/2014/main" id="{5E8BBAA6-7C49-4C5C-9F69-A941897851C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37" name="Line 529">
                      <a:extLst>
                        <a:ext uri="{FF2B5EF4-FFF2-40B4-BE49-F238E27FC236}">
                          <a16:creationId xmlns:a16="http://schemas.microsoft.com/office/drawing/2014/main" id="{42A2F45B-90EA-441F-901C-A3968C66A5C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38" name="Line 530">
                      <a:extLst>
                        <a:ext uri="{FF2B5EF4-FFF2-40B4-BE49-F238E27FC236}">
                          <a16:creationId xmlns:a16="http://schemas.microsoft.com/office/drawing/2014/main" id="{0ABD0C81-8CA7-428E-AB1B-D118BD243C8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79" name="Group 531">
                    <a:extLst>
                      <a:ext uri="{FF2B5EF4-FFF2-40B4-BE49-F238E27FC236}">
                        <a16:creationId xmlns:a16="http://schemas.microsoft.com/office/drawing/2014/main" id="{6F6AABAE-FB09-4CCB-BD0F-D5C41243126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00" y="3723"/>
                    <a:ext cx="258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127" name="Line 532">
                      <a:extLst>
                        <a:ext uri="{FF2B5EF4-FFF2-40B4-BE49-F238E27FC236}">
                          <a16:creationId xmlns:a16="http://schemas.microsoft.com/office/drawing/2014/main" id="{C7A753CC-A17D-4B77-9C4E-E179F54E44A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28" name="Line 533">
                      <a:extLst>
                        <a:ext uri="{FF2B5EF4-FFF2-40B4-BE49-F238E27FC236}">
                          <a16:creationId xmlns:a16="http://schemas.microsoft.com/office/drawing/2014/main" id="{10D717E1-DE00-43DD-896F-ACBE3856C17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29" name="Line 534">
                      <a:extLst>
                        <a:ext uri="{FF2B5EF4-FFF2-40B4-BE49-F238E27FC236}">
                          <a16:creationId xmlns:a16="http://schemas.microsoft.com/office/drawing/2014/main" id="{F08FAA4E-9BFC-4993-8B48-8C212580E52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30" name="Line 535">
                      <a:extLst>
                        <a:ext uri="{FF2B5EF4-FFF2-40B4-BE49-F238E27FC236}">
                          <a16:creationId xmlns:a16="http://schemas.microsoft.com/office/drawing/2014/main" id="{F2D99C85-7758-4A65-98F8-A0C13B035F9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31" name="Line 536">
                      <a:extLst>
                        <a:ext uri="{FF2B5EF4-FFF2-40B4-BE49-F238E27FC236}">
                          <a16:creationId xmlns:a16="http://schemas.microsoft.com/office/drawing/2014/main" id="{36105EAB-F041-4A21-B56A-C53F72FD4BE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32" name="Line 537">
                      <a:extLst>
                        <a:ext uri="{FF2B5EF4-FFF2-40B4-BE49-F238E27FC236}">
                          <a16:creationId xmlns:a16="http://schemas.microsoft.com/office/drawing/2014/main" id="{091B3105-D8A2-4876-8AF0-F76C7F58553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80" name="Group 538">
                    <a:extLst>
                      <a:ext uri="{FF2B5EF4-FFF2-40B4-BE49-F238E27FC236}">
                        <a16:creationId xmlns:a16="http://schemas.microsoft.com/office/drawing/2014/main" id="{300F77B7-86E4-417B-A591-5E447AD0BFBA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818" y="3248"/>
                    <a:ext cx="258" cy="104"/>
                    <a:chOff x="3024" y="672"/>
                    <a:chExt cx="480" cy="192"/>
                  </a:xfrm>
                  <a:grpFill/>
                </p:grpSpPr>
                <p:sp>
                  <p:nvSpPr>
                    <p:cNvPr id="121" name="Line 539">
                      <a:extLst>
                        <a:ext uri="{FF2B5EF4-FFF2-40B4-BE49-F238E27FC236}">
                          <a16:creationId xmlns:a16="http://schemas.microsoft.com/office/drawing/2014/main" id="{685304AE-3A1D-452C-977E-3FC96F29138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22" name="Line 540">
                      <a:extLst>
                        <a:ext uri="{FF2B5EF4-FFF2-40B4-BE49-F238E27FC236}">
                          <a16:creationId xmlns:a16="http://schemas.microsoft.com/office/drawing/2014/main" id="{4EBA208B-1444-45B8-9507-B51B139D927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23" name="Line 541">
                      <a:extLst>
                        <a:ext uri="{FF2B5EF4-FFF2-40B4-BE49-F238E27FC236}">
                          <a16:creationId xmlns:a16="http://schemas.microsoft.com/office/drawing/2014/main" id="{1095DDA4-3A8E-4A6D-94EB-FBA98F25E66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24" name="Line 542">
                      <a:extLst>
                        <a:ext uri="{FF2B5EF4-FFF2-40B4-BE49-F238E27FC236}">
                          <a16:creationId xmlns:a16="http://schemas.microsoft.com/office/drawing/2014/main" id="{C7897C59-293C-492B-8BEA-085DCCDD117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25" name="Line 543">
                      <a:extLst>
                        <a:ext uri="{FF2B5EF4-FFF2-40B4-BE49-F238E27FC236}">
                          <a16:creationId xmlns:a16="http://schemas.microsoft.com/office/drawing/2014/main" id="{A8886AFF-9D56-49AA-B29F-32A541B35FB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26" name="Line 544">
                      <a:extLst>
                        <a:ext uri="{FF2B5EF4-FFF2-40B4-BE49-F238E27FC236}">
                          <a16:creationId xmlns:a16="http://schemas.microsoft.com/office/drawing/2014/main" id="{A5380338-C471-4774-851C-DCFDB3D20D6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sp>
                <p:nvSpPr>
                  <p:cNvPr id="81" name="Line 545">
                    <a:extLst>
                      <a:ext uri="{FF2B5EF4-FFF2-40B4-BE49-F238E27FC236}">
                        <a16:creationId xmlns:a16="http://schemas.microsoft.com/office/drawing/2014/main" id="{0B656453-75E4-4004-94EC-A4FFC9944B2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058" y="3335"/>
                    <a:ext cx="0" cy="491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82" name="Line 546">
                    <a:extLst>
                      <a:ext uri="{FF2B5EF4-FFF2-40B4-BE49-F238E27FC236}">
                        <a16:creationId xmlns:a16="http://schemas.microsoft.com/office/drawing/2014/main" id="{4A139D86-3B64-4521-BD10-0B569262723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058" y="4370"/>
                    <a:ext cx="0" cy="466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grpSp>
                <p:nvGrpSpPr>
                  <p:cNvPr id="83" name="Group 547">
                    <a:extLst>
                      <a:ext uri="{FF2B5EF4-FFF2-40B4-BE49-F238E27FC236}">
                        <a16:creationId xmlns:a16="http://schemas.microsoft.com/office/drawing/2014/main" id="{D9BC49AC-9225-48D9-A07C-1CF98092DD7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058" y="4474"/>
                    <a:ext cx="259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115" name="Line 548">
                      <a:extLst>
                        <a:ext uri="{FF2B5EF4-FFF2-40B4-BE49-F238E27FC236}">
                          <a16:creationId xmlns:a16="http://schemas.microsoft.com/office/drawing/2014/main" id="{9CB0535B-4290-4ADE-9A02-5685F464E4B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16" name="Line 549">
                      <a:extLst>
                        <a:ext uri="{FF2B5EF4-FFF2-40B4-BE49-F238E27FC236}">
                          <a16:creationId xmlns:a16="http://schemas.microsoft.com/office/drawing/2014/main" id="{127C81C6-EDBC-4C89-B12C-9C9B7E5B491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17" name="Line 550">
                      <a:extLst>
                        <a:ext uri="{FF2B5EF4-FFF2-40B4-BE49-F238E27FC236}">
                          <a16:creationId xmlns:a16="http://schemas.microsoft.com/office/drawing/2014/main" id="{D21FD88D-EA8F-4A0D-9686-5A2956B0CA5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18" name="Line 551">
                      <a:extLst>
                        <a:ext uri="{FF2B5EF4-FFF2-40B4-BE49-F238E27FC236}">
                          <a16:creationId xmlns:a16="http://schemas.microsoft.com/office/drawing/2014/main" id="{6D70FD1C-B23E-42C9-97D4-76CD9692D28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19" name="Line 552">
                      <a:extLst>
                        <a:ext uri="{FF2B5EF4-FFF2-40B4-BE49-F238E27FC236}">
                          <a16:creationId xmlns:a16="http://schemas.microsoft.com/office/drawing/2014/main" id="{52231D90-C7D1-44BA-AD25-12C02CEAF10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20" name="Line 553">
                      <a:extLst>
                        <a:ext uri="{FF2B5EF4-FFF2-40B4-BE49-F238E27FC236}">
                          <a16:creationId xmlns:a16="http://schemas.microsoft.com/office/drawing/2014/main" id="{F785F62D-61AD-4049-82FD-1E5ABFB1701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grpSp>
                <p:nvGrpSpPr>
                  <p:cNvPr id="84" name="Group 554">
                    <a:extLst>
                      <a:ext uri="{FF2B5EF4-FFF2-40B4-BE49-F238E27FC236}">
                        <a16:creationId xmlns:a16="http://schemas.microsoft.com/office/drawing/2014/main" id="{953D4E12-C06D-4439-B8D4-B7D13844A785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3058" y="3491"/>
                    <a:ext cx="259" cy="103"/>
                    <a:chOff x="3024" y="672"/>
                    <a:chExt cx="480" cy="192"/>
                  </a:xfrm>
                  <a:grpFill/>
                </p:grpSpPr>
                <p:sp>
                  <p:nvSpPr>
                    <p:cNvPr id="109" name="Line 555">
                      <a:extLst>
                        <a:ext uri="{FF2B5EF4-FFF2-40B4-BE49-F238E27FC236}">
                          <a16:creationId xmlns:a16="http://schemas.microsoft.com/office/drawing/2014/main" id="{443868BA-9176-4106-8515-D8CCEF9A9B9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4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10" name="Line 556">
                      <a:extLst>
                        <a:ext uri="{FF2B5EF4-FFF2-40B4-BE49-F238E27FC236}">
                          <a16:creationId xmlns:a16="http://schemas.microsoft.com/office/drawing/2014/main" id="{9E23F347-3E14-44BF-9032-AC35CFF087D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68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11" name="Line 557">
                      <a:extLst>
                        <a:ext uri="{FF2B5EF4-FFF2-40B4-BE49-F238E27FC236}">
                          <a16:creationId xmlns:a16="http://schemas.microsoft.com/office/drawing/2014/main" id="{526BD7AA-B16C-46E3-ADB4-34FFD5565D0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720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12" name="Line 558">
                      <a:extLst>
                        <a:ext uri="{FF2B5EF4-FFF2-40B4-BE49-F238E27FC236}">
                          <a16:creationId xmlns:a16="http://schemas.microsoft.com/office/drawing/2014/main" id="{6DC9548B-964F-4EE9-AA77-494FC7CE5AC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720"/>
                      <a:ext cx="0" cy="144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13" name="Line 559">
                      <a:extLst>
                        <a:ext uri="{FF2B5EF4-FFF2-40B4-BE49-F238E27FC236}">
                          <a16:creationId xmlns:a16="http://schemas.microsoft.com/office/drawing/2014/main" id="{C47DBC59-64A6-4EBC-A1EF-2EA40D29A6E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360" y="864"/>
                      <a:ext cx="144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  <p:sp>
                  <p:nvSpPr>
                    <p:cNvPr id="114" name="Line 560">
                      <a:extLst>
                        <a:ext uri="{FF2B5EF4-FFF2-40B4-BE49-F238E27FC236}">
                          <a16:creationId xmlns:a16="http://schemas.microsoft.com/office/drawing/2014/main" id="{7CE98653-3B41-4F1F-96C9-ABB5A11AA37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168" y="672"/>
                      <a:ext cx="192" cy="0"/>
                    </a:xfrm>
                    <a:prstGeom prst="line">
                      <a:avLst/>
                    </a:prstGeom>
                    <a:grp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pPr>
                        <a:buNone/>
                      </a:pPr>
                      <a:endParaRPr lang="en-US"/>
                    </a:p>
                  </p:txBody>
                </p:sp>
              </p:grpSp>
              <p:sp>
                <p:nvSpPr>
                  <p:cNvPr id="85" name="Line 561">
                    <a:extLst>
                      <a:ext uri="{FF2B5EF4-FFF2-40B4-BE49-F238E27FC236}">
                        <a16:creationId xmlns:a16="http://schemas.microsoft.com/office/drawing/2014/main" id="{82657858-A1F9-46BD-AFE0-219A8555FC1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17" y="3594"/>
                    <a:ext cx="0" cy="983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86" name="Line 562">
                    <a:extLst>
                      <a:ext uri="{FF2B5EF4-FFF2-40B4-BE49-F238E27FC236}">
                        <a16:creationId xmlns:a16="http://schemas.microsoft.com/office/drawing/2014/main" id="{1C6ECD54-1FE5-415E-BD09-FD509E3A888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670" y="2973"/>
                    <a:ext cx="0" cy="1914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87" name="Line 563">
                    <a:extLst>
                      <a:ext uri="{FF2B5EF4-FFF2-40B4-BE49-F238E27FC236}">
                        <a16:creationId xmlns:a16="http://schemas.microsoft.com/office/drawing/2014/main" id="{0258A6AF-5864-4E24-B4FF-7CFBB9B2019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929" y="2973"/>
                    <a:ext cx="0" cy="1759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88" name="Line 564">
                    <a:extLst>
                      <a:ext uri="{FF2B5EF4-FFF2-40B4-BE49-F238E27FC236}">
                        <a16:creationId xmlns:a16="http://schemas.microsoft.com/office/drawing/2014/main" id="{340C3DCB-BC6E-4639-A371-080E6CD7FF6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188" y="2973"/>
                    <a:ext cx="0" cy="1501"/>
                  </a:xfrm>
                  <a:prstGeom prst="lin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89" name="Oval 565">
                    <a:extLst>
                      <a:ext uri="{FF2B5EF4-FFF2-40B4-BE49-F238E27FC236}">
                        <a16:creationId xmlns:a16="http://schemas.microsoft.com/office/drawing/2014/main" id="{404665B5-DACA-4D4B-9321-27D7ADA9F62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99" y="3154"/>
                    <a:ext cx="26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0" name="Oval 566">
                    <a:extLst>
                      <a:ext uri="{FF2B5EF4-FFF2-40B4-BE49-F238E27FC236}">
                        <a16:creationId xmlns:a16="http://schemas.microsoft.com/office/drawing/2014/main" id="{0D9DCBF0-79B0-4D38-8715-F48370A2ED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3" y="3406"/>
                    <a:ext cx="25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1" name="Oval 567">
                    <a:extLst>
                      <a:ext uri="{FF2B5EF4-FFF2-40B4-BE49-F238E27FC236}">
                        <a16:creationId xmlns:a16="http://schemas.microsoft.com/office/drawing/2014/main" id="{459C7531-348F-451D-ABBB-6FFDB469565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99" y="3671"/>
                    <a:ext cx="26" cy="27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2" name="Oval 568">
                    <a:extLst>
                      <a:ext uri="{FF2B5EF4-FFF2-40B4-BE49-F238E27FC236}">
                        <a16:creationId xmlns:a16="http://schemas.microsoft.com/office/drawing/2014/main" id="{694E0CC3-88E7-42E5-8ED9-E74BC32A17B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3" y="3908"/>
                    <a:ext cx="25" cy="25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3" name="Oval 569">
                    <a:extLst>
                      <a:ext uri="{FF2B5EF4-FFF2-40B4-BE49-F238E27FC236}">
                        <a16:creationId xmlns:a16="http://schemas.microsoft.com/office/drawing/2014/main" id="{515928AF-2CDA-44EE-B934-2A1F9C33222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3" y="4157"/>
                    <a:ext cx="25" cy="25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4" name="Oval 570">
                    <a:extLst>
                      <a:ext uri="{FF2B5EF4-FFF2-40B4-BE49-F238E27FC236}">
                        <a16:creationId xmlns:a16="http://schemas.microsoft.com/office/drawing/2014/main" id="{32A7C941-2B64-47FC-AA1D-66EC3DD96B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03" y="4428"/>
                    <a:ext cx="25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5" name="Oval 571">
                    <a:extLst>
                      <a:ext uri="{FF2B5EF4-FFF2-40B4-BE49-F238E27FC236}">
                        <a16:creationId xmlns:a16="http://schemas.microsoft.com/office/drawing/2014/main" id="{B417E4D8-CBB5-4F34-886B-237D9EB5E00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99" y="4667"/>
                    <a:ext cx="26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6" name="Oval 572">
                    <a:extLst>
                      <a:ext uri="{FF2B5EF4-FFF2-40B4-BE49-F238E27FC236}">
                        <a16:creationId xmlns:a16="http://schemas.microsoft.com/office/drawing/2014/main" id="{1D613043-C4BE-4846-B567-0F526A5F595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99" y="4919"/>
                    <a:ext cx="26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7" name="Oval 573">
                    <a:extLst>
                      <a:ext uri="{FF2B5EF4-FFF2-40B4-BE49-F238E27FC236}">
                        <a16:creationId xmlns:a16="http://schemas.microsoft.com/office/drawing/2014/main" id="{A9495A1D-D6C8-4A8B-AB47-4B85DE2400C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658" y="3355"/>
                    <a:ext cx="26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8" name="Oval 574">
                    <a:extLst>
                      <a:ext uri="{FF2B5EF4-FFF2-40B4-BE49-F238E27FC236}">
                        <a16:creationId xmlns:a16="http://schemas.microsoft.com/office/drawing/2014/main" id="{1035FE9F-1F6E-404B-95EB-21FF3D54D43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661" y="3823"/>
                    <a:ext cx="26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99" name="Oval 575">
                    <a:extLst>
                      <a:ext uri="{FF2B5EF4-FFF2-40B4-BE49-F238E27FC236}">
                        <a16:creationId xmlns:a16="http://schemas.microsoft.com/office/drawing/2014/main" id="{00CC23AC-1021-4D11-B031-EBEB5BA034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664" y="4338"/>
                    <a:ext cx="26" cy="25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100" name="Oval 576">
                    <a:extLst>
                      <a:ext uri="{FF2B5EF4-FFF2-40B4-BE49-F238E27FC236}">
                        <a16:creationId xmlns:a16="http://schemas.microsoft.com/office/drawing/2014/main" id="{6BCA34B5-F68F-4D32-867A-61DA2B8DAF7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661" y="4855"/>
                    <a:ext cx="26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101" name="Oval 577">
                    <a:extLst>
                      <a:ext uri="{FF2B5EF4-FFF2-40B4-BE49-F238E27FC236}">
                        <a16:creationId xmlns:a16="http://schemas.microsoft.com/office/drawing/2014/main" id="{D58F6A69-36FF-4D14-AD93-087A4D0721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23" y="4693"/>
                    <a:ext cx="26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102" name="Oval 578">
                    <a:extLst>
                      <a:ext uri="{FF2B5EF4-FFF2-40B4-BE49-F238E27FC236}">
                        <a16:creationId xmlns:a16="http://schemas.microsoft.com/office/drawing/2014/main" id="{05903E37-1409-4E6F-B4AB-08DA890D4D3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185" y="4441"/>
                    <a:ext cx="25" cy="26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103" name="Oval 579">
                    <a:extLst>
                      <a:ext uri="{FF2B5EF4-FFF2-40B4-BE49-F238E27FC236}">
                        <a16:creationId xmlns:a16="http://schemas.microsoft.com/office/drawing/2014/main" id="{2AF8B3BF-7EE9-45E3-BA9F-96B239691A3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919" y="3690"/>
                    <a:ext cx="26" cy="27"/>
                  </a:xfrm>
                  <a:prstGeom prst="ellipse">
                    <a:avLst/>
                  </a:prstGeom>
                  <a:grp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buNone/>
                    </a:pPr>
                    <a:endParaRPr lang="en-US"/>
                  </a:p>
                </p:txBody>
              </p:sp>
              <p:sp>
                <p:nvSpPr>
                  <p:cNvPr id="104" name="Text Box 580">
                    <a:extLst>
                      <a:ext uri="{FF2B5EF4-FFF2-40B4-BE49-F238E27FC236}">
                        <a16:creationId xmlns:a16="http://schemas.microsoft.com/office/drawing/2014/main" id="{FDC9766E-C392-4094-896F-FF27FFFF19A0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57" y="2781"/>
                    <a:ext cx="255" cy="292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algn="l">
                      <a:spcBef>
                        <a:spcPct val="0"/>
                      </a:spcBef>
                      <a:buNone/>
                    </a:pPr>
                    <a:r>
                      <a:rPr lang="en-US" sz="1800" b="0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US" sz="1800" b="0" baseline="-25000">
                        <a:solidFill>
                          <a:schemeClr val="tx1"/>
                        </a:solidFill>
                      </a:rPr>
                      <a:t>1</a:t>
                    </a:r>
                  </a:p>
                </p:txBody>
              </p:sp>
              <p:sp>
                <p:nvSpPr>
                  <p:cNvPr id="105" name="Text Box 581">
                    <a:extLst>
                      <a:ext uri="{FF2B5EF4-FFF2-40B4-BE49-F238E27FC236}">
                        <a16:creationId xmlns:a16="http://schemas.microsoft.com/office/drawing/2014/main" id="{2552E48A-963B-4EEA-88F1-47E347906CD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04" y="2784"/>
                    <a:ext cx="255" cy="292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algn="l">
                      <a:spcBef>
                        <a:spcPct val="0"/>
                      </a:spcBef>
                      <a:buNone/>
                    </a:pPr>
                    <a:r>
                      <a:rPr lang="en-US" sz="1800" b="0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US" sz="1800" b="0" baseline="-25000">
                        <a:solidFill>
                          <a:schemeClr val="tx1"/>
                        </a:solidFill>
                      </a:rPr>
                      <a:t>2</a:t>
                    </a:r>
                  </a:p>
                </p:txBody>
              </p:sp>
              <p:sp>
                <p:nvSpPr>
                  <p:cNvPr id="106" name="Text Box 582">
                    <a:extLst>
                      <a:ext uri="{FF2B5EF4-FFF2-40B4-BE49-F238E27FC236}">
                        <a16:creationId xmlns:a16="http://schemas.microsoft.com/office/drawing/2014/main" id="{1F610B6C-C73D-4530-92EE-5C87D75E619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65" y="2787"/>
                    <a:ext cx="255" cy="292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algn="l">
                      <a:spcBef>
                        <a:spcPct val="0"/>
                      </a:spcBef>
                      <a:buNone/>
                    </a:pPr>
                    <a:r>
                      <a:rPr lang="en-US" sz="1800" b="0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US" sz="1800" b="0" baseline="-25000">
                        <a:solidFill>
                          <a:schemeClr val="tx1"/>
                        </a:solidFill>
                      </a:rPr>
                      <a:t>3</a:t>
                    </a:r>
                  </a:p>
                </p:txBody>
              </p:sp>
              <p:sp>
                <p:nvSpPr>
                  <p:cNvPr id="107" name="Text Box 583">
                    <a:extLst>
                      <a:ext uri="{FF2B5EF4-FFF2-40B4-BE49-F238E27FC236}">
                        <a16:creationId xmlns:a16="http://schemas.microsoft.com/office/drawing/2014/main" id="{62350D9B-F996-4193-8181-53D9A0558F95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134" y="2795"/>
                    <a:ext cx="255" cy="292"/>
                  </a:xfrm>
                  <a:prstGeom prst="rect">
                    <a:avLst/>
                  </a:prstGeom>
                  <a:grpFill/>
                  <a:ln w="9525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>
                    <a:spAutoFit/>
                  </a:bodyPr>
                  <a:lstStyle/>
                  <a:p>
                    <a:pPr algn="l">
                      <a:spcBef>
                        <a:spcPct val="0"/>
                      </a:spcBef>
                      <a:buNone/>
                    </a:pPr>
                    <a:r>
                      <a:rPr lang="en-US" sz="1800" b="0">
                        <a:solidFill>
                          <a:schemeClr val="tx1"/>
                        </a:solidFill>
                      </a:rPr>
                      <a:t>I</a:t>
                    </a:r>
                    <a:r>
                      <a:rPr lang="en-US" sz="1800" b="0" baseline="-25000">
                        <a:solidFill>
                          <a:schemeClr val="tx1"/>
                        </a:solidFill>
                      </a:rPr>
                      <a:t>4</a:t>
                    </a:r>
                  </a:p>
                </p:txBody>
              </p:sp>
              <p:sp>
                <p:nvSpPr>
                  <p:cNvPr id="108" name="Text Box 584">
                    <a:extLst>
                      <a:ext uri="{FF2B5EF4-FFF2-40B4-BE49-F238E27FC236}">
                        <a16:creationId xmlns:a16="http://schemas.microsoft.com/office/drawing/2014/main" id="{EC005BFC-4E5B-47F2-AB62-4824D0168B3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396" y="5001"/>
                    <a:ext cx="1168" cy="352"/>
                  </a:xfrm>
                  <a:prstGeom prst="rect">
                    <a:avLst/>
                  </a:prstGeom>
                  <a:grpFill/>
                  <a:ln w="25400" cap="sq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90000" tIns="46800" rIns="90000" bIns="46800">
                    <a:spAutoFit/>
                  </a:bodyPr>
                  <a:lstStyle/>
                  <a:p>
                    <a:pPr algn="l">
                      <a:spcBef>
                        <a:spcPct val="0"/>
                      </a:spcBef>
                      <a:buNone/>
                    </a:pPr>
                    <a:r>
                      <a:rPr lang="en-US" sz="2000" b="1" dirty="0">
                        <a:solidFill>
                          <a:schemeClr val="tx1"/>
                        </a:solidFill>
                      </a:rPr>
                      <a:t>User Logic LUT</a:t>
                    </a:r>
                  </a:p>
                </p:txBody>
              </p:sp>
            </p:grpSp>
          </p:grpSp>
          <p:cxnSp>
            <p:nvCxnSpPr>
              <p:cNvPr id="4" name="Straight Connector 3">
                <a:extLst>
                  <a:ext uri="{FF2B5EF4-FFF2-40B4-BE49-F238E27FC236}">
                    <a16:creationId xmlns:a16="http://schemas.microsoft.com/office/drawing/2014/main" id="{E6D3EF9E-59EB-48EE-8BE1-B0B763CF5DB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337050" y="1785029"/>
                <a:ext cx="1413073" cy="2738331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7F277C01-4AFD-406B-9D37-FAC8DE39F98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449825" y="4193918"/>
                <a:ext cx="1336003" cy="3294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>
                <a:extLst>
                  <a:ext uri="{FF2B5EF4-FFF2-40B4-BE49-F238E27FC236}">
                    <a16:creationId xmlns:a16="http://schemas.microsoft.com/office/drawing/2014/main" id="{2454B162-2B86-4F1C-99F2-177DB9B7103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449825" y="4351830"/>
                <a:ext cx="3588941" cy="15283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63" name="Group 2062">
              <a:extLst>
                <a:ext uri="{FF2B5EF4-FFF2-40B4-BE49-F238E27FC236}">
                  <a16:creationId xmlns:a16="http://schemas.microsoft.com/office/drawing/2014/main" id="{D4B97374-8937-40B4-988B-C5360FF87F15}"/>
                </a:ext>
              </a:extLst>
            </p:cNvPr>
            <p:cNvGrpSpPr/>
            <p:nvPr/>
          </p:nvGrpSpPr>
          <p:grpSpPr>
            <a:xfrm>
              <a:off x="4808143" y="1800897"/>
              <a:ext cx="2209800" cy="2265590"/>
              <a:chOff x="4808143" y="1800897"/>
              <a:chExt cx="2209800" cy="2265590"/>
            </a:xfrm>
          </p:grpSpPr>
          <p:sp>
            <p:nvSpPr>
              <p:cNvPr id="306" name="TextBox 305">
                <a:extLst>
                  <a:ext uri="{FF2B5EF4-FFF2-40B4-BE49-F238E27FC236}">
                    <a16:creationId xmlns:a16="http://schemas.microsoft.com/office/drawing/2014/main" id="{DD7AE11E-7E26-44B4-9B6A-81B08A256032}"/>
                  </a:ext>
                </a:extLst>
              </p:cNvPr>
              <p:cNvSpPr txBox="1"/>
              <p:nvPr/>
            </p:nvSpPr>
            <p:spPr>
              <a:xfrm>
                <a:off x="4808143" y="1996867"/>
                <a:ext cx="2209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b="1" dirty="0">
                    <a:solidFill>
                      <a:srgbClr val="0070C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Configuration</a:t>
                </a:r>
              </a:p>
            </p:txBody>
          </p:sp>
          <p:sp>
            <p:nvSpPr>
              <p:cNvPr id="2062" name="Rectangle 2061">
                <a:extLst>
                  <a:ext uri="{FF2B5EF4-FFF2-40B4-BE49-F238E27FC236}">
                    <a16:creationId xmlns:a16="http://schemas.microsoft.com/office/drawing/2014/main" id="{F0E0921D-0BD5-42A7-A3DB-E4CFFA5B6C25}"/>
                  </a:ext>
                </a:extLst>
              </p:cNvPr>
              <p:cNvSpPr/>
              <p:nvPr/>
            </p:nvSpPr>
            <p:spPr>
              <a:xfrm>
                <a:off x="6840085" y="1800897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8" name="Rectangle 307">
                <a:extLst>
                  <a:ext uri="{FF2B5EF4-FFF2-40B4-BE49-F238E27FC236}">
                    <a16:creationId xmlns:a16="http://schemas.microsoft.com/office/drawing/2014/main" id="{53DADA3F-3759-4D89-BE68-7B4B9C7D2723}"/>
                  </a:ext>
                </a:extLst>
              </p:cNvPr>
              <p:cNvSpPr/>
              <p:nvPr/>
            </p:nvSpPr>
            <p:spPr>
              <a:xfrm>
                <a:off x="6844138" y="1954012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9" name="Rectangle 308">
                <a:extLst>
                  <a:ext uri="{FF2B5EF4-FFF2-40B4-BE49-F238E27FC236}">
                    <a16:creationId xmlns:a16="http://schemas.microsoft.com/office/drawing/2014/main" id="{867E0F17-0441-4001-BA62-ADFB509CA842}"/>
                  </a:ext>
                </a:extLst>
              </p:cNvPr>
              <p:cNvSpPr/>
              <p:nvPr/>
            </p:nvSpPr>
            <p:spPr>
              <a:xfrm>
                <a:off x="6843034" y="2096970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0" name="Rectangle 309">
                <a:extLst>
                  <a:ext uri="{FF2B5EF4-FFF2-40B4-BE49-F238E27FC236}">
                    <a16:creationId xmlns:a16="http://schemas.microsoft.com/office/drawing/2014/main" id="{CEAA9C2C-171B-4275-B377-125682CFA196}"/>
                  </a:ext>
                </a:extLst>
              </p:cNvPr>
              <p:cNvSpPr/>
              <p:nvPr/>
            </p:nvSpPr>
            <p:spPr>
              <a:xfrm>
                <a:off x="6843034" y="2250215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1" name="Rectangle 310">
                <a:extLst>
                  <a:ext uri="{FF2B5EF4-FFF2-40B4-BE49-F238E27FC236}">
                    <a16:creationId xmlns:a16="http://schemas.microsoft.com/office/drawing/2014/main" id="{BFE435F2-AD68-43D8-B029-4D95B41C8747}"/>
                  </a:ext>
                </a:extLst>
              </p:cNvPr>
              <p:cNvSpPr/>
              <p:nvPr/>
            </p:nvSpPr>
            <p:spPr>
              <a:xfrm>
                <a:off x="6844138" y="2395555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2" name="Rectangle 311">
                <a:extLst>
                  <a:ext uri="{FF2B5EF4-FFF2-40B4-BE49-F238E27FC236}">
                    <a16:creationId xmlns:a16="http://schemas.microsoft.com/office/drawing/2014/main" id="{59099082-8DFB-4271-BC0C-5D3C8CD91D24}"/>
                  </a:ext>
                </a:extLst>
              </p:cNvPr>
              <p:cNvSpPr/>
              <p:nvPr/>
            </p:nvSpPr>
            <p:spPr>
              <a:xfrm>
                <a:off x="6844138" y="2548035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3" name="Rectangle 312">
                <a:extLst>
                  <a:ext uri="{FF2B5EF4-FFF2-40B4-BE49-F238E27FC236}">
                    <a16:creationId xmlns:a16="http://schemas.microsoft.com/office/drawing/2014/main" id="{A2C124E5-03E2-4FF8-A411-DE3E04D06A6C}"/>
                  </a:ext>
                </a:extLst>
              </p:cNvPr>
              <p:cNvSpPr/>
              <p:nvPr/>
            </p:nvSpPr>
            <p:spPr>
              <a:xfrm>
                <a:off x="6844509" y="2670619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4" name="Rectangle 313">
                <a:extLst>
                  <a:ext uri="{FF2B5EF4-FFF2-40B4-BE49-F238E27FC236}">
                    <a16:creationId xmlns:a16="http://schemas.microsoft.com/office/drawing/2014/main" id="{8F147C26-3C9B-4A23-88D9-ED95288352AA}"/>
                  </a:ext>
                </a:extLst>
              </p:cNvPr>
              <p:cNvSpPr/>
              <p:nvPr/>
            </p:nvSpPr>
            <p:spPr>
              <a:xfrm>
                <a:off x="6847457" y="2812136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5" name="Rectangle 314">
                <a:extLst>
                  <a:ext uri="{FF2B5EF4-FFF2-40B4-BE49-F238E27FC236}">
                    <a16:creationId xmlns:a16="http://schemas.microsoft.com/office/drawing/2014/main" id="{C222AE55-F775-485D-AD52-FFB15CF3FB76}"/>
                  </a:ext>
                </a:extLst>
              </p:cNvPr>
              <p:cNvSpPr/>
              <p:nvPr/>
            </p:nvSpPr>
            <p:spPr>
              <a:xfrm>
                <a:off x="6847478" y="2956090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6" name="Rectangle 315">
                <a:extLst>
                  <a:ext uri="{FF2B5EF4-FFF2-40B4-BE49-F238E27FC236}">
                    <a16:creationId xmlns:a16="http://schemas.microsoft.com/office/drawing/2014/main" id="{F3538029-B543-437C-A6BD-C67A5BFD6F73}"/>
                  </a:ext>
                </a:extLst>
              </p:cNvPr>
              <p:cNvSpPr/>
              <p:nvPr/>
            </p:nvSpPr>
            <p:spPr>
              <a:xfrm>
                <a:off x="6840821" y="3103555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7" name="Rectangle 316">
                <a:extLst>
                  <a:ext uri="{FF2B5EF4-FFF2-40B4-BE49-F238E27FC236}">
                    <a16:creationId xmlns:a16="http://schemas.microsoft.com/office/drawing/2014/main" id="{FDCA95CE-FA58-47FC-BC29-8036EE31C3AF}"/>
                  </a:ext>
                </a:extLst>
              </p:cNvPr>
              <p:cNvSpPr/>
              <p:nvPr/>
            </p:nvSpPr>
            <p:spPr>
              <a:xfrm>
                <a:off x="6843034" y="3250446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8" name="Rectangle 317">
                <a:extLst>
                  <a:ext uri="{FF2B5EF4-FFF2-40B4-BE49-F238E27FC236}">
                    <a16:creationId xmlns:a16="http://schemas.microsoft.com/office/drawing/2014/main" id="{37BA61F6-0DE0-43FC-91E6-B0A18D36D147}"/>
                  </a:ext>
                </a:extLst>
              </p:cNvPr>
              <p:cNvSpPr/>
              <p:nvPr/>
            </p:nvSpPr>
            <p:spPr>
              <a:xfrm>
                <a:off x="6839849" y="3398406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9" name="Rectangle 318">
                <a:extLst>
                  <a:ext uri="{FF2B5EF4-FFF2-40B4-BE49-F238E27FC236}">
                    <a16:creationId xmlns:a16="http://schemas.microsoft.com/office/drawing/2014/main" id="{4061D03C-787A-4CC9-9A9D-A5EF220B5561}"/>
                  </a:ext>
                </a:extLst>
              </p:cNvPr>
              <p:cNvSpPr/>
              <p:nvPr/>
            </p:nvSpPr>
            <p:spPr>
              <a:xfrm>
                <a:off x="6844138" y="3546179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0" name="Rectangle 319">
                <a:extLst>
                  <a:ext uri="{FF2B5EF4-FFF2-40B4-BE49-F238E27FC236}">
                    <a16:creationId xmlns:a16="http://schemas.microsoft.com/office/drawing/2014/main" id="{7282D2ED-C4F7-4FB8-863C-50EC64FF3BAA}"/>
                  </a:ext>
                </a:extLst>
              </p:cNvPr>
              <p:cNvSpPr/>
              <p:nvPr/>
            </p:nvSpPr>
            <p:spPr>
              <a:xfrm>
                <a:off x="6841334" y="3695396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1" name="Rectangle 320">
                <a:extLst>
                  <a:ext uri="{FF2B5EF4-FFF2-40B4-BE49-F238E27FC236}">
                    <a16:creationId xmlns:a16="http://schemas.microsoft.com/office/drawing/2014/main" id="{74DBAA89-47E7-453B-92A0-C638AB746DD5}"/>
                  </a:ext>
                </a:extLst>
              </p:cNvPr>
              <p:cNvSpPr/>
              <p:nvPr/>
            </p:nvSpPr>
            <p:spPr>
              <a:xfrm>
                <a:off x="6842296" y="3842745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2" name="Rectangle 321">
                <a:extLst>
                  <a:ext uri="{FF2B5EF4-FFF2-40B4-BE49-F238E27FC236}">
                    <a16:creationId xmlns:a16="http://schemas.microsoft.com/office/drawing/2014/main" id="{82D97783-BA6F-431C-BBC7-76EBAF36C109}"/>
                  </a:ext>
                </a:extLst>
              </p:cNvPr>
              <p:cNvSpPr/>
              <p:nvPr/>
            </p:nvSpPr>
            <p:spPr>
              <a:xfrm>
                <a:off x="6847457" y="3984086"/>
                <a:ext cx="106185" cy="82401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7160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Picture 271" descr="A close up of a map&#10;&#10;Description automatically generated"/>
          <p:cNvPicPr/>
          <p:nvPr/>
        </p:nvPicPr>
        <p:blipFill rotWithShape="1">
          <a:blip r:embed="rId3"/>
          <a:srcRect l="8995" t="29281" r="41159" b="43816"/>
          <a:stretch/>
        </p:blipFill>
        <p:spPr>
          <a:xfrm>
            <a:off x="2990088" y="1447800"/>
            <a:ext cx="3144950" cy="954794"/>
          </a:xfrm>
          <a:prstGeom prst="rect">
            <a:avLst/>
          </a:prstGeom>
        </p:spPr>
      </p:pic>
      <p:sp>
        <p:nvSpPr>
          <p:cNvPr id="2172" name="Rectangle 2171"/>
          <p:cNvSpPr/>
          <p:nvPr/>
        </p:nvSpPr>
        <p:spPr>
          <a:xfrm>
            <a:off x="3061984" y="1488194"/>
            <a:ext cx="290816" cy="533400"/>
          </a:xfrm>
          <a:prstGeom prst="rect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73" name="Rectangle 2172"/>
          <p:cNvSpPr/>
          <p:nvPr/>
        </p:nvSpPr>
        <p:spPr>
          <a:xfrm>
            <a:off x="4413031" y="1488194"/>
            <a:ext cx="290816" cy="533400"/>
          </a:xfrm>
          <a:prstGeom prst="rect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74" name="Rectangle 2173"/>
          <p:cNvSpPr/>
          <p:nvPr/>
        </p:nvSpPr>
        <p:spPr>
          <a:xfrm>
            <a:off x="5777755" y="1520703"/>
            <a:ext cx="290816" cy="533400"/>
          </a:xfrm>
          <a:prstGeom prst="rect">
            <a:avLst/>
          </a:prstGeom>
          <a:solidFill>
            <a:srgbClr val="FF00FF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75" name="TextBox 2174"/>
          <p:cNvSpPr txBox="1"/>
          <p:nvPr/>
        </p:nvSpPr>
        <p:spPr>
          <a:xfrm>
            <a:off x="6064025" y="1588967"/>
            <a:ext cx="3144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ASIC implementation</a:t>
            </a:r>
          </a:p>
        </p:txBody>
      </p:sp>
      <p:sp>
        <p:nvSpPr>
          <p:cNvPr id="2176" name="TextBox 2175"/>
          <p:cNvSpPr txBox="1"/>
          <p:nvPr/>
        </p:nvSpPr>
        <p:spPr>
          <a:xfrm>
            <a:off x="6303549" y="6174347"/>
            <a:ext cx="3858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Generic Xilinx Implementation</a:t>
            </a:r>
          </a:p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(LUT can differ by family)</a:t>
            </a:r>
          </a:p>
        </p:txBody>
      </p:sp>
      <p:sp>
        <p:nvSpPr>
          <p:cNvPr id="2177" name="Title 2176"/>
          <p:cNvSpPr>
            <a:spLocks noGrp="1"/>
          </p:cNvSpPr>
          <p:nvPr>
            <p:ph type="title"/>
          </p:nvPr>
        </p:nvSpPr>
        <p:spPr>
          <a:xfrm>
            <a:off x="99767" y="172847"/>
            <a:ext cx="7140525" cy="1143000"/>
          </a:xfrm>
        </p:spPr>
        <p:txBody>
          <a:bodyPr>
            <a:normAutofit/>
          </a:bodyPr>
          <a:lstStyle/>
          <a:p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Generic Test Structures: </a:t>
            </a:r>
            <a:b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Shift Register</a:t>
            </a:r>
          </a:p>
        </p:txBody>
      </p:sp>
      <p:sp>
        <p:nvSpPr>
          <p:cNvPr id="2178" name="Slide Number Placeholder 3">
            <a:extLst>
              <a:ext uri="{FF2B5EF4-FFF2-40B4-BE49-F238E27FC236}">
                <a16:creationId xmlns:a16="http://schemas.microsoft.com/office/drawing/2014/main" id="{C77F42BD-6052-41AE-A12F-7FBA5F741BCA}"/>
              </a:ext>
            </a:extLst>
          </p:cNvPr>
          <p:cNvSpPr txBox="1">
            <a:spLocks/>
          </p:cNvSpPr>
          <p:nvPr/>
        </p:nvSpPr>
        <p:spPr>
          <a:xfrm>
            <a:off x="8658622" y="6578515"/>
            <a:ext cx="716933" cy="225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marL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None/>
              <a:defRPr sz="1200" b="0" i="0" kern="12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Char char="–"/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b="1" i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defRPr/>
            </a:pPr>
            <a:fld id="{A08D9D87-52D5-4BD5-9588-0B83671D422D}" type="slidenum">
              <a:rPr lang="en-US" smtClean="0"/>
              <a:pPr>
                <a:defRPr/>
              </a:pPr>
              <a:t>9</a:t>
            </a:fld>
            <a:endParaRPr lang="en-US" sz="1000"/>
          </a:p>
        </p:txBody>
      </p:sp>
      <p:sp>
        <p:nvSpPr>
          <p:cNvPr id="1360" name="TextBox 1359">
            <a:extLst>
              <a:ext uri="{FF2B5EF4-FFF2-40B4-BE49-F238E27FC236}">
                <a16:creationId xmlns:a16="http://schemas.microsoft.com/office/drawing/2014/main" id="{F46144E2-902B-4974-8E9B-FEDA9E72C0BF}"/>
              </a:ext>
            </a:extLst>
          </p:cNvPr>
          <p:cNvSpPr txBox="1"/>
          <p:nvPr/>
        </p:nvSpPr>
        <p:spPr>
          <a:xfrm>
            <a:off x="214724" y="5133964"/>
            <a:ext cx="43544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an SRAM-based FPGA, each design uses more logic than assumed.  Makes extrapolation of SEU data (from simple test structures to tactical designs) unreliable.</a:t>
            </a:r>
          </a:p>
        </p:txBody>
      </p:sp>
      <p:grpSp>
        <p:nvGrpSpPr>
          <p:cNvPr id="1356" name="Group 1355">
            <a:extLst>
              <a:ext uri="{FF2B5EF4-FFF2-40B4-BE49-F238E27FC236}">
                <a16:creationId xmlns:a16="http://schemas.microsoft.com/office/drawing/2014/main" id="{01533A13-5DD3-4088-97DB-CC9D68CD151A}"/>
              </a:ext>
            </a:extLst>
          </p:cNvPr>
          <p:cNvGrpSpPr/>
          <p:nvPr/>
        </p:nvGrpSpPr>
        <p:grpSpPr>
          <a:xfrm>
            <a:off x="99767" y="2647809"/>
            <a:ext cx="8944466" cy="3524391"/>
            <a:chOff x="99767" y="2438400"/>
            <a:chExt cx="8944466" cy="3524391"/>
          </a:xfrm>
        </p:grpSpPr>
        <p:grpSp>
          <p:nvGrpSpPr>
            <p:cNvPr id="4" name="Group 315"/>
            <p:cNvGrpSpPr>
              <a:grpSpLocks/>
            </p:cNvGrpSpPr>
            <p:nvPr/>
          </p:nvGrpSpPr>
          <p:grpSpPr bwMode="auto">
            <a:xfrm>
              <a:off x="922337" y="2818241"/>
              <a:ext cx="921610" cy="1527324"/>
              <a:chOff x="655" y="2587"/>
              <a:chExt cx="1364" cy="2726"/>
            </a:xfrm>
          </p:grpSpPr>
          <p:sp>
            <p:nvSpPr>
              <p:cNvPr id="5" name="Line 318"/>
              <p:cNvSpPr>
                <a:spLocks noChangeShapeType="1"/>
              </p:cNvSpPr>
              <p:nvPr/>
            </p:nvSpPr>
            <p:spPr bwMode="auto">
              <a:xfrm>
                <a:off x="1786" y="3965"/>
                <a:ext cx="23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6" name="Group 319"/>
              <p:cNvGrpSpPr>
                <a:grpSpLocks/>
              </p:cNvGrpSpPr>
              <p:nvPr/>
            </p:nvGrpSpPr>
            <p:grpSpPr bwMode="auto">
              <a:xfrm>
                <a:off x="655" y="2587"/>
                <a:ext cx="1264" cy="2726"/>
                <a:chOff x="2179" y="2634"/>
                <a:chExt cx="1264" cy="2726"/>
              </a:xfrm>
            </p:grpSpPr>
            <p:sp>
              <p:nvSpPr>
                <p:cNvPr id="7" name="Rectangle 320"/>
                <p:cNvSpPr>
                  <a:spLocks noChangeArrowheads="1"/>
                </p:cNvSpPr>
                <p:nvPr/>
              </p:nvSpPr>
              <p:spPr bwMode="auto">
                <a:xfrm>
                  <a:off x="2205" y="310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" name="Rectangle 321"/>
                <p:cNvSpPr>
                  <a:spLocks noChangeArrowheads="1"/>
                </p:cNvSpPr>
                <p:nvPr/>
              </p:nvSpPr>
              <p:spPr bwMode="auto">
                <a:xfrm>
                  <a:off x="2205" y="3231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" name="Rectangle 322"/>
                <p:cNvSpPr>
                  <a:spLocks noChangeArrowheads="1"/>
                </p:cNvSpPr>
                <p:nvPr/>
              </p:nvSpPr>
              <p:spPr bwMode="auto">
                <a:xfrm>
                  <a:off x="2205" y="336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" name="Rectangle 323"/>
                <p:cNvSpPr>
                  <a:spLocks noChangeArrowheads="1"/>
                </p:cNvSpPr>
                <p:nvPr/>
              </p:nvSpPr>
              <p:spPr bwMode="auto">
                <a:xfrm>
                  <a:off x="2205" y="349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" name="Rectangle 324"/>
                <p:cNvSpPr>
                  <a:spLocks noChangeArrowheads="1"/>
                </p:cNvSpPr>
                <p:nvPr/>
              </p:nvSpPr>
              <p:spPr bwMode="auto">
                <a:xfrm>
                  <a:off x="2205" y="3619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2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05" y="374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" name="Rectangle 326"/>
                <p:cNvSpPr>
                  <a:spLocks noChangeArrowheads="1"/>
                </p:cNvSpPr>
                <p:nvPr/>
              </p:nvSpPr>
              <p:spPr bwMode="auto">
                <a:xfrm>
                  <a:off x="2205" y="398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" name="Rectangle 327"/>
                <p:cNvSpPr>
                  <a:spLocks noChangeArrowheads="1"/>
                </p:cNvSpPr>
                <p:nvPr/>
              </p:nvSpPr>
              <p:spPr bwMode="auto">
                <a:xfrm>
                  <a:off x="2205" y="385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5" name="Rectangle 328"/>
                <p:cNvSpPr>
                  <a:spLocks noChangeArrowheads="1"/>
                </p:cNvSpPr>
                <p:nvPr/>
              </p:nvSpPr>
              <p:spPr bwMode="auto">
                <a:xfrm>
                  <a:off x="2205" y="411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" name="Rectangle 329"/>
                <p:cNvSpPr>
                  <a:spLocks noChangeArrowheads="1"/>
                </p:cNvSpPr>
                <p:nvPr/>
              </p:nvSpPr>
              <p:spPr bwMode="auto">
                <a:xfrm>
                  <a:off x="2205" y="424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" name="Rectangle 330"/>
                <p:cNvSpPr>
                  <a:spLocks noChangeArrowheads="1"/>
                </p:cNvSpPr>
                <p:nvPr/>
              </p:nvSpPr>
              <p:spPr bwMode="auto">
                <a:xfrm>
                  <a:off x="2205" y="437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8" name="Rectangle 331"/>
                <p:cNvSpPr>
                  <a:spLocks noChangeArrowheads="1"/>
                </p:cNvSpPr>
                <p:nvPr/>
              </p:nvSpPr>
              <p:spPr bwMode="auto">
                <a:xfrm>
                  <a:off x="2205" y="4499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" name="Rectangle 332"/>
                <p:cNvSpPr>
                  <a:spLocks noChangeArrowheads="1"/>
                </p:cNvSpPr>
                <p:nvPr/>
              </p:nvSpPr>
              <p:spPr bwMode="auto">
                <a:xfrm>
                  <a:off x="2205" y="462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0" name="Rectangle 333"/>
                <p:cNvSpPr>
                  <a:spLocks noChangeArrowheads="1"/>
                </p:cNvSpPr>
                <p:nvPr/>
              </p:nvSpPr>
              <p:spPr bwMode="auto">
                <a:xfrm>
                  <a:off x="2205" y="4755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1" name="Rectangle 334"/>
                <p:cNvSpPr>
                  <a:spLocks noChangeArrowheads="1"/>
                </p:cNvSpPr>
                <p:nvPr/>
              </p:nvSpPr>
              <p:spPr bwMode="auto">
                <a:xfrm>
                  <a:off x="2205" y="4887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2" name="Rectangle 335"/>
                <p:cNvSpPr>
                  <a:spLocks noChangeArrowheads="1"/>
                </p:cNvSpPr>
                <p:nvPr/>
              </p:nvSpPr>
              <p:spPr bwMode="auto">
                <a:xfrm>
                  <a:off x="2205" y="501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23" name="Group 336"/>
                <p:cNvGrpSpPr>
                  <a:grpSpLocks/>
                </p:cNvGrpSpPr>
                <p:nvPr/>
              </p:nvGrpSpPr>
              <p:grpSpPr bwMode="auto">
                <a:xfrm>
                  <a:off x="2282" y="3050"/>
                  <a:ext cx="260" cy="104"/>
                  <a:chOff x="3024" y="672"/>
                  <a:chExt cx="480" cy="192"/>
                </a:xfrm>
              </p:grpSpPr>
              <p:sp>
                <p:nvSpPr>
                  <p:cNvPr id="266" name="Line 33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67" name="Line 3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68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69" name="Line 3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70" name="Line 34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71" name="Line 34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24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2412" y="2973"/>
                  <a:ext cx="0" cy="19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25" name="Group 344"/>
                <p:cNvGrpSpPr>
                  <a:grpSpLocks/>
                </p:cNvGrpSpPr>
                <p:nvPr/>
              </p:nvGrpSpPr>
              <p:grpSpPr bwMode="auto">
                <a:xfrm>
                  <a:off x="2282" y="3180"/>
                  <a:ext cx="260" cy="103"/>
                  <a:chOff x="3024" y="672"/>
                  <a:chExt cx="480" cy="192"/>
                </a:xfrm>
              </p:grpSpPr>
              <p:sp>
                <p:nvSpPr>
                  <p:cNvPr id="260" name="Line 34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61" name="Line 3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62" name="Line 34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63" name="Line 34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64" name="Line 34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65" name="Line 3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26" name="Group 351"/>
                <p:cNvGrpSpPr>
                  <a:grpSpLocks/>
                </p:cNvGrpSpPr>
                <p:nvPr/>
              </p:nvGrpSpPr>
              <p:grpSpPr bwMode="auto">
                <a:xfrm>
                  <a:off x="2282" y="3310"/>
                  <a:ext cx="260" cy="102"/>
                  <a:chOff x="3024" y="672"/>
                  <a:chExt cx="480" cy="192"/>
                </a:xfrm>
              </p:grpSpPr>
              <p:sp>
                <p:nvSpPr>
                  <p:cNvPr id="254" name="Line 35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55" name="Line 3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56" name="Line 35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57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58" name="Line 35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59" name="Line 3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27" name="Group 358"/>
                <p:cNvGrpSpPr>
                  <a:grpSpLocks/>
                </p:cNvGrpSpPr>
                <p:nvPr/>
              </p:nvGrpSpPr>
              <p:grpSpPr bwMode="auto">
                <a:xfrm>
                  <a:off x="2282" y="3438"/>
                  <a:ext cx="260" cy="104"/>
                  <a:chOff x="3024" y="672"/>
                  <a:chExt cx="480" cy="192"/>
                </a:xfrm>
              </p:grpSpPr>
              <p:sp>
                <p:nvSpPr>
                  <p:cNvPr id="248" name="Line 35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49" name="Line 3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50" name="Line 36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51" name="Line 36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52" name="Line 36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53" name="Line 36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28" name="Group 365"/>
                <p:cNvGrpSpPr>
                  <a:grpSpLocks/>
                </p:cNvGrpSpPr>
                <p:nvPr/>
              </p:nvGrpSpPr>
              <p:grpSpPr bwMode="auto">
                <a:xfrm>
                  <a:off x="2282" y="3568"/>
                  <a:ext cx="260" cy="103"/>
                  <a:chOff x="3024" y="672"/>
                  <a:chExt cx="480" cy="192"/>
                </a:xfrm>
              </p:grpSpPr>
              <p:sp>
                <p:nvSpPr>
                  <p:cNvPr id="242" name="Line 36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43" name="Line 3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44" name="Line 36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45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46" name="Line 37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47" name="Line 37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29" name="Group 372"/>
                <p:cNvGrpSpPr>
                  <a:grpSpLocks/>
                </p:cNvGrpSpPr>
                <p:nvPr/>
              </p:nvGrpSpPr>
              <p:grpSpPr bwMode="auto">
                <a:xfrm>
                  <a:off x="2282" y="3690"/>
                  <a:ext cx="260" cy="104"/>
                  <a:chOff x="3024" y="672"/>
                  <a:chExt cx="480" cy="192"/>
                </a:xfrm>
              </p:grpSpPr>
              <p:sp>
                <p:nvSpPr>
                  <p:cNvPr id="236" name="Line 37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37" name="Line 3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38" name="Line 37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39" name="Line 37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40" name="Line 37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41" name="Line 37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0" name="Group 379"/>
                <p:cNvGrpSpPr>
                  <a:grpSpLocks/>
                </p:cNvGrpSpPr>
                <p:nvPr/>
              </p:nvGrpSpPr>
              <p:grpSpPr bwMode="auto">
                <a:xfrm>
                  <a:off x="2282" y="3811"/>
                  <a:ext cx="260" cy="103"/>
                  <a:chOff x="3024" y="672"/>
                  <a:chExt cx="480" cy="192"/>
                </a:xfrm>
              </p:grpSpPr>
              <p:sp>
                <p:nvSpPr>
                  <p:cNvPr id="230" name="Line 38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31" name="Line 3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32" name="Line 38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33" name="Line 38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34" name="Line 38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35" name="Line 38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" name="Group 386"/>
                <p:cNvGrpSpPr>
                  <a:grpSpLocks/>
                </p:cNvGrpSpPr>
                <p:nvPr/>
              </p:nvGrpSpPr>
              <p:grpSpPr bwMode="auto">
                <a:xfrm>
                  <a:off x="2282" y="3936"/>
                  <a:ext cx="260" cy="104"/>
                  <a:chOff x="3024" y="672"/>
                  <a:chExt cx="480" cy="192"/>
                </a:xfrm>
              </p:grpSpPr>
              <p:sp>
                <p:nvSpPr>
                  <p:cNvPr id="224" name="Line 38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25" name="Line 3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26" name="Line 38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27" name="Line 39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28" name="Line 39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29" name="Line 39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2" name="Group 393"/>
                <p:cNvGrpSpPr>
                  <a:grpSpLocks/>
                </p:cNvGrpSpPr>
                <p:nvPr/>
              </p:nvGrpSpPr>
              <p:grpSpPr bwMode="auto">
                <a:xfrm>
                  <a:off x="2282" y="4060"/>
                  <a:ext cx="260" cy="103"/>
                  <a:chOff x="3024" y="672"/>
                  <a:chExt cx="480" cy="192"/>
                </a:xfrm>
              </p:grpSpPr>
              <p:sp>
                <p:nvSpPr>
                  <p:cNvPr id="218" name="Line 39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9" name="Line 3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20" name="Line 39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21" name="Line 39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22" name="Line 39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23" name="Line 39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3" name="Group 400"/>
                <p:cNvGrpSpPr>
                  <a:grpSpLocks/>
                </p:cNvGrpSpPr>
                <p:nvPr/>
              </p:nvGrpSpPr>
              <p:grpSpPr bwMode="auto">
                <a:xfrm>
                  <a:off x="2282" y="4188"/>
                  <a:ext cx="260" cy="104"/>
                  <a:chOff x="3024" y="672"/>
                  <a:chExt cx="480" cy="192"/>
                </a:xfrm>
              </p:grpSpPr>
              <p:sp>
                <p:nvSpPr>
                  <p:cNvPr id="212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" name="Line 4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4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5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6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7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4" name="Group 407"/>
                <p:cNvGrpSpPr>
                  <a:grpSpLocks/>
                </p:cNvGrpSpPr>
                <p:nvPr/>
              </p:nvGrpSpPr>
              <p:grpSpPr bwMode="auto">
                <a:xfrm>
                  <a:off x="2282" y="4318"/>
                  <a:ext cx="260" cy="103"/>
                  <a:chOff x="3024" y="672"/>
                  <a:chExt cx="480" cy="192"/>
                </a:xfrm>
              </p:grpSpPr>
              <p:sp>
                <p:nvSpPr>
                  <p:cNvPr id="206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" name="Line 4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8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9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1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5" name="Group 414"/>
                <p:cNvGrpSpPr>
                  <a:grpSpLocks/>
                </p:cNvGrpSpPr>
                <p:nvPr/>
              </p:nvGrpSpPr>
              <p:grpSpPr bwMode="auto">
                <a:xfrm>
                  <a:off x="2282" y="4444"/>
                  <a:ext cx="260" cy="104"/>
                  <a:chOff x="3024" y="672"/>
                  <a:chExt cx="480" cy="192"/>
                </a:xfrm>
              </p:grpSpPr>
              <p:sp>
                <p:nvSpPr>
                  <p:cNvPr id="200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" name="Line 4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2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3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5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6" name="Group 421"/>
                <p:cNvGrpSpPr>
                  <a:grpSpLocks/>
                </p:cNvGrpSpPr>
                <p:nvPr/>
              </p:nvGrpSpPr>
              <p:grpSpPr bwMode="auto">
                <a:xfrm>
                  <a:off x="2282" y="4570"/>
                  <a:ext cx="260" cy="104"/>
                  <a:chOff x="3024" y="672"/>
                  <a:chExt cx="480" cy="192"/>
                </a:xfrm>
              </p:grpSpPr>
              <p:sp>
                <p:nvSpPr>
                  <p:cNvPr id="194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5" name="Line 4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6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7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8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9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7" name="Group 428"/>
                <p:cNvGrpSpPr>
                  <a:grpSpLocks/>
                </p:cNvGrpSpPr>
                <p:nvPr/>
              </p:nvGrpSpPr>
              <p:grpSpPr bwMode="auto">
                <a:xfrm>
                  <a:off x="2282" y="4700"/>
                  <a:ext cx="260" cy="103"/>
                  <a:chOff x="3024" y="672"/>
                  <a:chExt cx="480" cy="192"/>
                </a:xfrm>
              </p:grpSpPr>
              <p:sp>
                <p:nvSpPr>
                  <p:cNvPr id="188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9" name="Line 4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0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1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2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3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8" name="Group 435"/>
                <p:cNvGrpSpPr>
                  <a:grpSpLocks/>
                </p:cNvGrpSpPr>
                <p:nvPr/>
              </p:nvGrpSpPr>
              <p:grpSpPr bwMode="auto">
                <a:xfrm>
                  <a:off x="2282" y="4829"/>
                  <a:ext cx="260" cy="104"/>
                  <a:chOff x="3024" y="672"/>
                  <a:chExt cx="480" cy="192"/>
                </a:xfrm>
              </p:grpSpPr>
              <p:sp>
                <p:nvSpPr>
                  <p:cNvPr id="182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3" name="Line 4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4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6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7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9" name="Group 442"/>
                <p:cNvGrpSpPr>
                  <a:grpSpLocks/>
                </p:cNvGrpSpPr>
                <p:nvPr/>
              </p:nvGrpSpPr>
              <p:grpSpPr bwMode="auto">
                <a:xfrm>
                  <a:off x="2282" y="4955"/>
                  <a:ext cx="260" cy="103"/>
                  <a:chOff x="3024" y="672"/>
                  <a:chExt cx="480" cy="192"/>
                </a:xfrm>
              </p:grpSpPr>
              <p:sp>
                <p:nvSpPr>
                  <p:cNvPr id="176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7" name="Line 4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8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0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1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40" name="Group 449"/>
                <p:cNvGrpSpPr>
                  <a:grpSpLocks/>
                </p:cNvGrpSpPr>
                <p:nvPr/>
              </p:nvGrpSpPr>
              <p:grpSpPr bwMode="auto">
                <a:xfrm>
                  <a:off x="2542" y="3102"/>
                  <a:ext cx="258" cy="104"/>
                  <a:chOff x="3024" y="672"/>
                  <a:chExt cx="480" cy="192"/>
                </a:xfrm>
              </p:grpSpPr>
              <p:sp>
                <p:nvSpPr>
                  <p:cNvPr id="170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1" name="Line 4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2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4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5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41" name="Group 456"/>
                <p:cNvGrpSpPr>
                  <a:grpSpLocks/>
                </p:cNvGrpSpPr>
                <p:nvPr/>
              </p:nvGrpSpPr>
              <p:grpSpPr bwMode="auto">
                <a:xfrm>
                  <a:off x="2542" y="3387"/>
                  <a:ext cx="258" cy="104"/>
                  <a:chOff x="3024" y="672"/>
                  <a:chExt cx="480" cy="192"/>
                </a:xfrm>
              </p:grpSpPr>
              <p:sp>
                <p:nvSpPr>
                  <p:cNvPr id="164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5" name="Line 4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6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7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8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9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42" name="Group 463"/>
                <p:cNvGrpSpPr>
                  <a:grpSpLocks/>
                </p:cNvGrpSpPr>
                <p:nvPr/>
              </p:nvGrpSpPr>
              <p:grpSpPr bwMode="auto">
                <a:xfrm>
                  <a:off x="2542" y="3619"/>
                  <a:ext cx="258" cy="104"/>
                  <a:chOff x="3024" y="672"/>
                  <a:chExt cx="480" cy="192"/>
                </a:xfrm>
              </p:grpSpPr>
              <p:sp>
                <p:nvSpPr>
                  <p:cNvPr id="158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9" name="Line 4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1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2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3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43" name="Group 470"/>
                <p:cNvGrpSpPr>
                  <a:grpSpLocks/>
                </p:cNvGrpSpPr>
                <p:nvPr/>
              </p:nvGrpSpPr>
              <p:grpSpPr bwMode="auto">
                <a:xfrm>
                  <a:off x="2542" y="3852"/>
                  <a:ext cx="258" cy="104"/>
                  <a:chOff x="3024" y="672"/>
                  <a:chExt cx="480" cy="192"/>
                </a:xfrm>
              </p:grpSpPr>
              <p:sp>
                <p:nvSpPr>
                  <p:cNvPr id="152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3" name="Line 4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5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6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44" name="Group 477"/>
                <p:cNvGrpSpPr>
                  <a:grpSpLocks/>
                </p:cNvGrpSpPr>
                <p:nvPr/>
              </p:nvGrpSpPr>
              <p:grpSpPr bwMode="auto">
                <a:xfrm>
                  <a:off x="2542" y="4137"/>
                  <a:ext cx="258" cy="104"/>
                  <a:chOff x="3024" y="672"/>
                  <a:chExt cx="480" cy="192"/>
                </a:xfrm>
              </p:grpSpPr>
              <p:sp>
                <p:nvSpPr>
                  <p:cNvPr id="146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7" name="Line 4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9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0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45" name="Group 484"/>
                <p:cNvGrpSpPr>
                  <a:grpSpLocks/>
                </p:cNvGrpSpPr>
                <p:nvPr/>
              </p:nvGrpSpPr>
              <p:grpSpPr bwMode="auto">
                <a:xfrm>
                  <a:off x="2542" y="4370"/>
                  <a:ext cx="258" cy="104"/>
                  <a:chOff x="3024" y="672"/>
                  <a:chExt cx="480" cy="192"/>
                </a:xfrm>
              </p:grpSpPr>
              <p:sp>
                <p:nvSpPr>
                  <p:cNvPr id="140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1" name="Line 4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2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3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4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46" name="Group 491"/>
                <p:cNvGrpSpPr>
                  <a:grpSpLocks/>
                </p:cNvGrpSpPr>
                <p:nvPr/>
              </p:nvGrpSpPr>
              <p:grpSpPr bwMode="auto">
                <a:xfrm>
                  <a:off x="2542" y="4602"/>
                  <a:ext cx="258" cy="104"/>
                  <a:chOff x="3024" y="672"/>
                  <a:chExt cx="480" cy="192"/>
                </a:xfrm>
              </p:grpSpPr>
              <p:sp>
                <p:nvSpPr>
                  <p:cNvPr id="134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5" name="Line 4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6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7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8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9" name="Line 49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47" name="Group 498"/>
                <p:cNvGrpSpPr>
                  <a:grpSpLocks/>
                </p:cNvGrpSpPr>
                <p:nvPr/>
              </p:nvGrpSpPr>
              <p:grpSpPr bwMode="auto">
                <a:xfrm>
                  <a:off x="2542" y="4887"/>
                  <a:ext cx="258" cy="104"/>
                  <a:chOff x="3024" y="672"/>
                  <a:chExt cx="480" cy="192"/>
                </a:xfrm>
              </p:grpSpPr>
              <p:sp>
                <p:nvSpPr>
                  <p:cNvPr id="128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9" name="Line 5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" name="Line 50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1" name="Line 50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2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48" name="Line 505"/>
                <p:cNvSpPr>
                  <a:spLocks noChangeShapeType="1"/>
                </p:cNvSpPr>
                <p:nvPr/>
              </p:nvSpPr>
              <p:spPr bwMode="auto">
                <a:xfrm>
                  <a:off x="2542" y="315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49" name="Line 506"/>
                <p:cNvSpPr>
                  <a:spLocks noChangeShapeType="1"/>
                </p:cNvSpPr>
                <p:nvPr/>
              </p:nvSpPr>
              <p:spPr bwMode="auto">
                <a:xfrm>
                  <a:off x="2542" y="3412"/>
                  <a:ext cx="0" cy="13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0" name="Line 507"/>
                <p:cNvSpPr>
                  <a:spLocks noChangeShapeType="1"/>
                </p:cNvSpPr>
                <p:nvPr/>
              </p:nvSpPr>
              <p:spPr bwMode="auto">
                <a:xfrm>
                  <a:off x="2542" y="3671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1" name="Line 508"/>
                <p:cNvSpPr>
                  <a:spLocks noChangeShapeType="1"/>
                </p:cNvSpPr>
                <p:nvPr/>
              </p:nvSpPr>
              <p:spPr bwMode="auto">
                <a:xfrm>
                  <a:off x="2542" y="3911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2" name="Line 509"/>
                <p:cNvSpPr>
                  <a:spLocks noChangeShapeType="1"/>
                </p:cNvSpPr>
                <p:nvPr/>
              </p:nvSpPr>
              <p:spPr bwMode="auto">
                <a:xfrm>
                  <a:off x="2542" y="4163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3" name="Line 510"/>
                <p:cNvSpPr>
                  <a:spLocks noChangeShapeType="1"/>
                </p:cNvSpPr>
                <p:nvPr/>
              </p:nvSpPr>
              <p:spPr bwMode="auto">
                <a:xfrm>
                  <a:off x="2542" y="4421"/>
                  <a:ext cx="0" cy="1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4" name="Line 511"/>
                <p:cNvSpPr>
                  <a:spLocks noChangeShapeType="1"/>
                </p:cNvSpPr>
                <p:nvPr/>
              </p:nvSpPr>
              <p:spPr bwMode="auto">
                <a:xfrm>
                  <a:off x="2542" y="467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5" name="Line 512"/>
                <p:cNvSpPr>
                  <a:spLocks noChangeShapeType="1"/>
                </p:cNvSpPr>
                <p:nvPr/>
              </p:nvSpPr>
              <p:spPr bwMode="auto">
                <a:xfrm>
                  <a:off x="2542" y="4930"/>
                  <a:ext cx="0" cy="1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6" name="Line 513"/>
                <p:cNvSpPr>
                  <a:spLocks noChangeShapeType="1"/>
                </p:cNvSpPr>
                <p:nvPr/>
              </p:nvSpPr>
              <p:spPr bwMode="auto">
                <a:xfrm>
                  <a:off x="2800" y="32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7" name="Line 514"/>
                <p:cNvSpPr>
                  <a:spLocks noChangeShapeType="1"/>
                </p:cNvSpPr>
                <p:nvPr/>
              </p:nvSpPr>
              <p:spPr bwMode="auto">
                <a:xfrm>
                  <a:off x="2800" y="3723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8" name="Line 515"/>
                <p:cNvSpPr>
                  <a:spLocks noChangeShapeType="1"/>
                </p:cNvSpPr>
                <p:nvPr/>
              </p:nvSpPr>
              <p:spPr bwMode="auto">
                <a:xfrm>
                  <a:off x="2800" y="4241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9" name="Line 516"/>
                <p:cNvSpPr>
                  <a:spLocks noChangeShapeType="1"/>
                </p:cNvSpPr>
                <p:nvPr/>
              </p:nvSpPr>
              <p:spPr bwMode="auto">
                <a:xfrm>
                  <a:off x="2800" y="47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60" name="Group 517"/>
                <p:cNvGrpSpPr>
                  <a:grpSpLocks/>
                </p:cNvGrpSpPr>
                <p:nvPr/>
              </p:nvGrpSpPr>
              <p:grpSpPr bwMode="auto">
                <a:xfrm>
                  <a:off x="2800" y="4732"/>
                  <a:ext cx="258" cy="104"/>
                  <a:chOff x="3024" y="672"/>
                  <a:chExt cx="480" cy="192"/>
                </a:xfrm>
              </p:grpSpPr>
              <p:sp>
                <p:nvSpPr>
                  <p:cNvPr id="122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3" name="Line 5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5" name="Line 52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6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" name="Line 52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61" name="Group 524"/>
                <p:cNvGrpSpPr>
                  <a:grpSpLocks/>
                </p:cNvGrpSpPr>
                <p:nvPr/>
              </p:nvGrpSpPr>
              <p:grpSpPr bwMode="auto">
                <a:xfrm>
                  <a:off x="2800" y="4267"/>
                  <a:ext cx="258" cy="103"/>
                  <a:chOff x="3024" y="672"/>
                  <a:chExt cx="480" cy="192"/>
                </a:xfrm>
              </p:grpSpPr>
              <p:sp>
                <p:nvSpPr>
                  <p:cNvPr id="116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7" name="Line 5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" name="Line 5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9" name="Line 52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0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62" name="Group 531"/>
                <p:cNvGrpSpPr>
                  <a:grpSpLocks/>
                </p:cNvGrpSpPr>
                <p:nvPr/>
              </p:nvGrpSpPr>
              <p:grpSpPr bwMode="auto">
                <a:xfrm>
                  <a:off x="2800" y="3723"/>
                  <a:ext cx="258" cy="103"/>
                  <a:chOff x="3024" y="672"/>
                  <a:chExt cx="480" cy="192"/>
                </a:xfrm>
              </p:grpSpPr>
              <p:sp>
                <p:nvSpPr>
                  <p:cNvPr id="110" name="Line 53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1" name="Line 5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2" name="Line 5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3" name="Line 53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4" name="Line 53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5" name="Line 53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63" name="Group 538"/>
                <p:cNvGrpSpPr>
                  <a:grpSpLocks/>
                </p:cNvGrpSpPr>
                <p:nvPr/>
              </p:nvGrpSpPr>
              <p:grpSpPr bwMode="auto">
                <a:xfrm>
                  <a:off x="2818" y="3248"/>
                  <a:ext cx="258" cy="104"/>
                  <a:chOff x="3024" y="672"/>
                  <a:chExt cx="480" cy="192"/>
                </a:xfrm>
              </p:grpSpPr>
              <p:sp>
                <p:nvSpPr>
                  <p:cNvPr id="104" name="Line 53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" name="Line 5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6" name="Line 5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7" name="Line 54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8" name="Line 54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9" name="Line 54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64" name="Line 545"/>
                <p:cNvSpPr>
                  <a:spLocks noChangeShapeType="1"/>
                </p:cNvSpPr>
                <p:nvPr/>
              </p:nvSpPr>
              <p:spPr bwMode="auto">
                <a:xfrm>
                  <a:off x="3058" y="3335"/>
                  <a:ext cx="0" cy="4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5" name="Line 546"/>
                <p:cNvSpPr>
                  <a:spLocks noChangeShapeType="1"/>
                </p:cNvSpPr>
                <p:nvPr/>
              </p:nvSpPr>
              <p:spPr bwMode="auto">
                <a:xfrm>
                  <a:off x="3058" y="4370"/>
                  <a:ext cx="0" cy="4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66" name="Group 547"/>
                <p:cNvGrpSpPr>
                  <a:grpSpLocks/>
                </p:cNvGrpSpPr>
                <p:nvPr/>
              </p:nvGrpSpPr>
              <p:grpSpPr bwMode="auto">
                <a:xfrm>
                  <a:off x="3058" y="4474"/>
                  <a:ext cx="259" cy="103"/>
                  <a:chOff x="3024" y="672"/>
                  <a:chExt cx="480" cy="192"/>
                </a:xfrm>
              </p:grpSpPr>
              <p:sp>
                <p:nvSpPr>
                  <p:cNvPr id="98" name="Line 54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" name="Line 5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0" name="Line 5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1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3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67" name="Group 554"/>
                <p:cNvGrpSpPr>
                  <a:grpSpLocks/>
                </p:cNvGrpSpPr>
                <p:nvPr/>
              </p:nvGrpSpPr>
              <p:grpSpPr bwMode="auto">
                <a:xfrm>
                  <a:off x="3058" y="3491"/>
                  <a:ext cx="259" cy="103"/>
                  <a:chOff x="3024" y="672"/>
                  <a:chExt cx="480" cy="192"/>
                </a:xfrm>
              </p:grpSpPr>
              <p:sp>
                <p:nvSpPr>
                  <p:cNvPr id="92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" name="Line 5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4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5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7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68" name="Line 561"/>
                <p:cNvSpPr>
                  <a:spLocks noChangeShapeType="1"/>
                </p:cNvSpPr>
                <p:nvPr/>
              </p:nvSpPr>
              <p:spPr bwMode="auto">
                <a:xfrm>
                  <a:off x="3317" y="3594"/>
                  <a:ext cx="0" cy="9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9" name="Line 562"/>
                <p:cNvSpPr>
                  <a:spLocks noChangeShapeType="1"/>
                </p:cNvSpPr>
                <p:nvPr/>
              </p:nvSpPr>
              <p:spPr bwMode="auto">
                <a:xfrm>
                  <a:off x="2670" y="2973"/>
                  <a:ext cx="0" cy="19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0" name="Line 563"/>
                <p:cNvSpPr>
                  <a:spLocks noChangeShapeType="1"/>
                </p:cNvSpPr>
                <p:nvPr/>
              </p:nvSpPr>
              <p:spPr bwMode="auto">
                <a:xfrm>
                  <a:off x="2929" y="2973"/>
                  <a:ext cx="0" cy="17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1" name="Line 564"/>
                <p:cNvSpPr>
                  <a:spLocks noChangeShapeType="1"/>
                </p:cNvSpPr>
                <p:nvPr/>
              </p:nvSpPr>
              <p:spPr bwMode="auto">
                <a:xfrm>
                  <a:off x="3188" y="2973"/>
                  <a:ext cx="0" cy="150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2" name="Oval 565"/>
                <p:cNvSpPr>
                  <a:spLocks noChangeArrowheads="1"/>
                </p:cNvSpPr>
                <p:nvPr/>
              </p:nvSpPr>
              <p:spPr bwMode="auto">
                <a:xfrm>
                  <a:off x="2399" y="3154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3" name="Oval 566"/>
                <p:cNvSpPr>
                  <a:spLocks noChangeArrowheads="1"/>
                </p:cNvSpPr>
                <p:nvPr/>
              </p:nvSpPr>
              <p:spPr bwMode="auto">
                <a:xfrm>
                  <a:off x="2403" y="3406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4" name="Oval 567"/>
                <p:cNvSpPr>
                  <a:spLocks noChangeArrowheads="1"/>
                </p:cNvSpPr>
                <p:nvPr/>
              </p:nvSpPr>
              <p:spPr bwMode="auto">
                <a:xfrm>
                  <a:off x="2399" y="3671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5" name="Oval 568"/>
                <p:cNvSpPr>
                  <a:spLocks noChangeArrowheads="1"/>
                </p:cNvSpPr>
                <p:nvPr/>
              </p:nvSpPr>
              <p:spPr bwMode="auto">
                <a:xfrm>
                  <a:off x="2403" y="3908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6" name="Oval 569"/>
                <p:cNvSpPr>
                  <a:spLocks noChangeArrowheads="1"/>
                </p:cNvSpPr>
                <p:nvPr/>
              </p:nvSpPr>
              <p:spPr bwMode="auto">
                <a:xfrm>
                  <a:off x="2403" y="4157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7" name="Oval 570"/>
                <p:cNvSpPr>
                  <a:spLocks noChangeArrowheads="1"/>
                </p:cNvSpPr>
                <p:nvPr/>
              </p:nvSpPr>
              <p:spPr bwMode="auto">
                <a:xfrm>
                  <a:off x="2403" y="4428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8" name="Oval 571"/>
                <p:cNvSpPr>
                  <a:spLocks noChangeArrowheads="1"/>
                </p:cNvSpPr>
                <p:nvPr/>
              </p:nvSpPr>
              <p:spPr bwMode="auto">
                <a:xfrm>
                  <a:off x="2399" y="4667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79" name="Oval 572"/>
                <p:cNvSpPr>
                  <a:spLocks noChangeArrowheads="1"/>
                </p:cNvSpPr>
                <p:nvPr/>
              </p:nvSpPr>
              <p:spPr bwMode="auto">
                <a:xfrm>
                  <a:off x="2399" y="4919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0" name="Oval 573"/>
                <p:cNvSpPr>
                  <a:spLocks noChangeArrowheads="1"/>
                </p:cNvSpPr>
                <p:nvPr/>
              </p:nvSpPr>
              <p:spPr bwMode="auto">
                <a:xfrm>
                  <a:off x="2658" y="33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1" name="Oval 574"/>
                <p:cNvSpPr>
                  <a:spLocks noChangeArrowheads="1"/>
                </p:cNvSpPr>
                <p:nvPr/>
              </p:nvSpPr>
              <p:spPr bwMode="auto">
                <a:xfrm>
                  <a:off x="2661" y="382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" name="Oval 575"/>
                <p:cNvSpPr>
                  <a:spLocks noChangeArrowheads="1"/>
                </p:cNvSpPr>
                <p:nvPr/>
              </p:nvSpPr>
              <p:spPr bwMode="auto">
                <a:xfrm>
                  <a:off x="2664" y="4338"/>
                  <a:ext cx="26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3" name="Oval 576"/>
                <p:cNvSpPr>
                  <a:spLocks noChangeArrowheads="1"/>
                </p:cNvSpPr>
                <p:nvPr/>
              </p:nvSpPr>
              <p:spPr bwMode="auto">
                <a:xfrm>
                  <a:off x="2661" y="48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4" name="Oval 577"/>
                <p:cNvSpPr>
                  <a:spLocks noChangeArrowheads="1"/>
                </p:cNvSpPr>
                <p:nvPr/>
              </p:nvSpPr>
              <p:spPr bwMode="auto">
                <a:xfrm>
                  <a:off x="2923" y="469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5" name="Oval 578"/>
                <p:cNvSpPr>
                  <a:spLocks noChangeArrowheads="1"/>
                </p:cNvSpPr>
                <p:nvPr/>
              </p:nvSpPr>
              <p:spPr bwMode="auto">
                <a:xfrm>
                  <a:off x="3185" y="4441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6" name="Oval 579"/>
                <p:cNvSpPr>
                  <a:spLocks noChangeArrowheads="1"/>
                </p:cNvSpPr>
                <p:nvPr/>
              </p:nvSpPr>
              <p:spPr bwMode="auto">
                <a:xfrm>
                  <a:off x="2919" y="3690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7" name="Text Box 580"/>
                <p:cNvSpPr txBox="1">
                  <a:spLocks noChangeArrowheads="1"/>
                </p:cNvSpPr>
                <p:nvPr/>
              </p:nvSpPr>
              <p:spPr bwMode="auto">
                <a:xfrm>
                  <a:off x="2179" y="2634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1</a:t>
                  </a:r>
                </a:p>
              </p:txBody>
            </p:sp>
            <p:sp>
              <p:nvSpPr>
                <p:cNvPr id="88" name="Text Box 581"/>
                <p:cNvSpPr txBox="1">
                  <a:spLocks noChangeArrowheads="1"/>
                </p:cNvSpPr>
                <p:nvPr/>
              </p:nvSpPr>
              <p:spPr bwMode="auto">
                <a:xfrm>
                  <a:off x="2426" y="2637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2</a:t>
                  </a:r>
                </a:p>
              </p:txBody>
            </p:sp>
            <p:sp>
              <p:nvSpPr>
                <p:cNvPr id="89" name="Text Box 582"/>
                <p:cNvSpPr txBox="1">
                  <a:spLocks noChangeArrowheads="1"/>
                </p:cNvSpPr>
                <p:nvPr/>
              </p:nvSpPr>
              <p:spPr bwMode="auto">
                <a:xfrm>
                  <a:off x="2687" y="2640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3</a:t>
                  </a:r>
                </a:p>
              </p:txBody>
            </p:sp>
            <p:sp>
              <p:nvSpPr>
                <p:cNvPr id="90" name="Text Box 583"/>
                <p:cNvSpPr txBox="1">
                  <a:spLocks noChangeArrowheads="1"/>
                </p:cNvSpPr>
                <p:nvPr/>
              </p:nvSpPr>
              <p:spPr bwMode="auto">
                <a:xfrm>
                  <a:off x="2956" y="2648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4</a:t>
                  </a:r>
                </a:p>
              </p:txBody>
            </p:sp>
            <p:sp>
              <p:nvSpPr>
                <p:cNvPr id="91" name="Text Box 584"/>
                <p:cNvSpPr txBox="1">
                  <a:spLocks noChangeArrowheads="1"/>
                </p:cNvSpPr>
                <p:nvPr/>
              </p:nvSpPr>
              <p:spPr bwMode="auto">
                <a:xfrm>
                  <a:off x="2880" y="4917"/>
                  <a:ext cx="563" cy="443"/>
                </a:xfrm>
                <a:prstGeom prst="rect">
                  <a:avLst/>
                </a:prstGeom>
                <a:noFill/>
                <a:ln w="25400" cap="sq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LUT</a:t>
                  </a:r>
                </a:p>
              </p:txBody>
            </p:sp>
          </p:grpSp>
        </p:grpSp>
        <p:graphicFrame>
          <p:nvGraphicFramePr>
            <p:cNvPr id="273" name="Object 27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2713660"/>
                </p:ext>
              </p:extLst>
            </p:nvPr>
          </p:nvGraphicFramePr>
          <p:xfrm>
            <a:off x="120134" y="3497403"/>
            <a:ext cx="677863" cy="7127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8" name="Visio" r:id="rId4" imgW="1061514" imgH="1380888" progId="Visio.Drawing.11">
                    <p:embed/>
                  </p:oleObj>
                </mc:Choice>
                <mc:Fallback>
                  <p:oleObj name="Visio" r:id="rId4" imgW="1061514" imgH="1380888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0134" y="3497403"/>
                          <a:ext cx="677863" cy="7127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7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74" name="Group 273"/>
            <p:cNvGrpSpPr/>
            <p:nvPr/>
          </p:nvGrpSpPr>
          <p:grpSpPr>
            <a:xfrm>
              <a:off x="374705" y="3613296"/>
              <a:ext cx="78254" cy="526792"/>
              <a:chOff x="8313806" y="3364370"/>
              <a:chExt cx="78254" cy="526792"/>
            </a:xfrm>
          </p:grpSpPr>
          <p:sp>
            <p:nvSpPr>
              <p:cNvPr id="275" name="Rectangle 877"/>
              <p:cNvSpPr>
                <a:spLocks noChangeArrowheads="1"/>
              </p:cNvSpPr>
              <p:nvPr/>
            </p:nvSpPr>
            <p:spPr bwMode="auto">
              <a:xfrm>
                <a:off x="8313806" y="3364370"/>
                <a:ext cx="78254" cy="6976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  <p:sp>
            <p:nvSpPr>
              <p:cNvPr id="276" name="Rectangle 878"/>
              <p:cNvSpPr>
                <a:spLocks noChangeArrowheads="1"/>
              </p:cNvSpPr>
              <p:nvPr/>
            </p:nvSpPr>
            <p:spPr bwMode="auto">
              <a:xfrm>
                <a:off x="8313806" y="3480640"/>
                <a:ext cx="78254" cy="6886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  <p:sp>
            <p:nvSpPr>
              <p:cNvPr id="277" name="Rectangle 879"/>
              <p:cNvSpPr>
                <a:spLocks noChangeArrowheads="1"/>
              </p:cNvSpPr>
              <p:nvPr/>
            </p:nvSpPr>
            <p:spPr bwMode="auto">
              <a:xfrm>
                <a:off x="8313806" y="3593332"/>
                <a:ext cx="78254" cy="6886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  <p:sp>
            <p:nvSpPr>
              <p:cNvPr id="278" name="Rectangle 880"/>
              <p:cNvSpPr>
                <a:spLocks noChangeArrowheads="1"/>
              </p:cNvSpPr>
              <p:nvPr/>
            </p:nvSpPr>
            <p:spPr bwMode="auto">
              <a:xfrm>
                <a:off x="8313806" y="3711391"/>
                <a:ext cx="78254" cy="6976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  <p:sp>
            <p:nvSpPr>
              <p:cNvPr id="279" name="Rectangle 881"/>
              <p:cNvSpPr>
                <a:spLocks noChangeArrowheads="1"/>
              </p:cNvSpPr>
              <p:nvPr/>
            </p:nvSpPr>
            <p:spPr bwMode="auto">
              <a:xfrm>
                <a:off x="8313806" y="3821400"/>
                <a:ext cx="78254" cy="69762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 sz="1800" dirty="0"/>
              </a:p>
            </p:txBody>
          </p:sp>
        </p:grpSp>
        <p:sp>
          <p:nvSpPr>
            <p:cNvPr id="280" name="Oval 279"/>
            <p:cNvSpPr/>
            <p:nvPr/>
          </p:nvSpPr>
          <p:spPr bwMode="auto">
            <a:xfrm>
              <a:off x="99767" y="3595504"/>
              <a:ext cx="58140" cy="60336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FF0000"/>
                </a:buClr>
                <a:buSzTx/>
                <a:buFontTx/>
                <a:buChar char="–"/>
                <a:tabLst/>
              </a:pPr>
              <a:endParaRPr kumimoji="0" lang="en-US" sz="2400" b="1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281" name="Group 315"/>
            <p:cNvGrpSpPr>
              <a:grpSpLocks/>
            </p:cNvGrpSpPr>
            <p:nvPr/>
          </p:nvGrpSpPr>
          <p:grpSpPr bwMode="auto">
            <a:xfrm>
              <a:off x="1902821" y="2814599"/>
              <a:ext cx="921610" cy="1527324"/>
              <a:chOff x="655" y="2587"/>
              <a:chExt cx="1364" cy="2726"/>
            </a:xfrm>
          </p:grpSpPr>
          <p:sp>
            <p:nvSpPr>
              <p:cNvPr id="282" name="Line 318"/>
              <p:cNvSpPr>
                <a:spLocks noChangeShapeType="1"/>
              </p:cNvSpPr>
              <p:nvPr/>
            </p:nvSpPr>
            <p:spPr bwMode="auto">
              <a:xfrm>
                <a:off x="1786" y="3965"/>
                <a:ext cx="23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283" name="Group 319"/>
              <p:cNvGrpSpPr>
                <a:grpSpLocks/>
              </p:cNvGrpSpPr>
              <p:nvPr/>
            </p:nvGrpSpPr>
            <p:grpSpPr bwMode="auto">
              <a:xfrm>
                <a:off x="655" y="2587"/>
                <a:ext cx="1264" cy="2726"/>
                <a:chOff x="2179" y="2634"/>
                <a:chExt cx="1264" cy="2726"/>
              </a:xfrm>
            </p:grpSpPr>
            <p:sp>
              <p:nvSpPr>
                <p:cNvPr id="284" name="Rectangle 320"/>
                <p:cNvSpPr>
                  <a:spLocks noChangeArrowheads="1"/>
                </p:cNvSpPr>
                <p:nvPr/>
              </p:nvSpPr>
              <p:spPr bwMode="auto">
                <a:xfrm>
                  <a:off x="2205" y="310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85" name="Rectangle 321"/>
                <p:cNvSpPr>
                  <a:spLocks noChangeArrowheads="1"/>
                </p:cNvSpPr>
                <p:nvPr/>
              </p:nvSpPr>
              <p:spPr bwMode="auto">
                <a:xfrm>
                  <a:off x="2205" y="3231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86" name="Rectangle 322"/>
                <p:cNvSpPr>
                  <a:spLocks noChangeArrowheads="1"/>
                </p:cNvSpPr>
                <p:nvPr/>
              </p:nvSpPr>
              <p:spPr bwMode="auto">
                <a:xfrm>
                  <a:off x="2205" y="336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87" name="Rectangle 323"/>
                <p:cNvSpPr>
                  <a:spLocks noChangeArrowheads="1"/>
                </p:cNvSpPr>
                <p:nvPr/>
              </p:nvSpPr>
              <p:spPr bwMode="auto">
                <a:xfrm>
                  <a:off x="2205" y="349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88" name="Rectangle 324"/>
                <p:cNvSpPr>
                  <a:spLocks noChangeArrowheads="1"/>
                </p:cNvSpPr>
                <p:nvPr/>
              </p:nvSpPr>
              <p:spPr bwMode="auto">
                <a:xfrm>
                  <a:off x="2205" y="3619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89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05" y="374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0" name="Rectangle 326"/>
                <p:cNvSpPr>
                  <a:spLocks noChangeArrowheads="1"/>
                </p:cNvSpPr>
                <p:nvPr/>
              </p:nvSpPr>
              <p:spPr bwMode="auto">
                <a:xfrm>
                  <a:off x="2205" y="398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1" name="Rectangle 327"/>
                <p:cNvSpPr>
                  <a:spLocks noChangeArrowheads="1"/>
                </p:cNvSpPr>
                <p:nvPr/>
              </p:nvSpPr>
              <p:spPr bwMode="auto">
                <a:xfrm>
                  <a:off x="2205" y="385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2" name="Rectangle 328"/>
                <p:cNvSpPr>
                  <a:spLocks noChangeArrowheads="1"/>
                </p:cNvSpPr>
                <p:nvPr/>
              </p:nvSpPr>
              <p:spPr bwMode="auto">
                <a:xfrm>
                  <a:off x="2205" y="411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3" name="Rectangle 329"/>
                <p:cNvSpPr>
                  <a:spLocks noChangeArrowheads="1"/>
                </p:cNvSpPr>
                <p:nvPr/>
              </p:nvSpPr>
              <p:spPr bwMode="auto">
                <a:xfrm>
                  <a:off x="2205" y="424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4" name="Rectangle 330"/>
                <p:cNvSpPr>
                  <a:spLocks noChangeArrowheads="1"/>
                </p:cNvSpPr>
                <p:nvPr/>
              </p:nvSpPr>
              <p:spPr bwMode="auto">
                <a:xfrm>
                  <a:off x="2205" y="437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5" name="Rectangle 331"/>
                <p:cNvSpPr>
                  <a:spLocks noChangeArrowheads="1"/>
                </p:cNvSpPr>
                <p:nvPr/>
              </p:nvSpPr>
              <p:spPr bwMode="auto">
                <a:xfrm>
                  <a:off x="2205" y="4499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6" name="Rectangle 332"/>
                <p:cNvSpPr>
                  <a:spLocks noChangeArrowheads="1"/>
                </p:cNvSpPr>
                <p:nvPr/>
              </p:nvSpPr>
              <p:spPr bwMode="auto">
                <a:xfrm>
                  <a:off x="2205" y="462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7" name="Rectangle 333"/>
                <p:cNvSpPr>
                  <a:spLocks noChangeArrowheads="1"/>
                </p:cNvSpPr>
                <p:nvPr/>
              </p:nvSpPr>
              <p:spPr bwMode="auto">
                <a:xfrm>
                  <a:off x="2205" y="4755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8" name="Rectangle 334"/>
                <p:cNvSpPr>
                  <a:spLocks noChangeArrowheads="1"/>
                </p:cNvSpPr>
                <p:nvPr/>
              </p:nvSpPr>
              <p:spPr bwMode="auto">
                <a:xfrm>
                  <a:off x="2205" y="4887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299" name="Rectangle 335"/>
                <p:cNvSpPr>
                  <a:spLocks noChangeArrowheads="1"/>
                </p:cNvSpPr>
                <p:nvPr/>
              </p:nvSpPr>
              <p:spPr bwMode="auto">
                <a:xfrm>
                  <a:off x="2205" y="501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300" name="Group 336"/>
                <p:cNvGrpSpPr>
                  <a:grpSpLocks/>
                </p:cNvGrpSpPr>
                <p:nvPr/>
              </p:nvGrpSpPr>
              <p:grpSpPr bwMode="auto">
                <a:xfrm>
                  <a:off x="2282" y="3050"/>
                  <a:ext cx="260" cy="104"/>
                  <a:chOff x="3024" y="672"/>
                  <a:chExt cx="480" cy="192"/>
                </a:xfrm>
              </p:grpSpPr>
              <p:sp>
                <p:nvSpPr>
                  <p:cNvPr id="543" name="Line 33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44" name="Line 3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45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46" name="Line 3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47" name="Line 34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48" name="Line 34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301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2412" y="2973"/>
                  <a:ext cx="0" cy="19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302" name="Group 344"/>
                <p:cNvGrpSpPr>
                  <a:grpSpLocks/>
                </p:cNvGrpSpPr>
                <p:nvPr/>
              </p:nvGrpSpPr>
              <p:grpSpPr bwMode="auto">
                <a:xfrm>
                  <a:off x="2282" y="3180"/>
                  <a:ext cx="260" cy="103"/>
                  <a:chOff x="3024" y="672"/>
                  <a:chExt cx="480" cy="192"/>
                </a:xfrm>
              </p:grpSpPr>
              <p:sp>
                <p:nvSpPr>
                  <p:cNvPr id="537" name="Line 34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38" name="Line 3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39" name="Line 34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40" name="Line 34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41" name="Line 34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42" name="Line 3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03" name="Group 351"/>
                <p:cNvGrpSpPr>
                  <a:grpSpLocks/>
                </p:cNvGrpSpPr>
                <p:nvPr/>
              </p:nvGrpSpPr>
              <p:grpSpPr bwMode="auto">
                <a:xfrm>
                  <a:off x="2282" y="3310"/>
                  <a:ext cx="260" cy="102"/>
                  <a:chOff x="3024" y="672"/>
                  <a:chExt cx="480" cy="192"/>
                </a:xfrm>
              </p:grpSpPr>
              <p:sp>
                <p:nvSpPr>
                  <p:cNvPr id="531" name="Line 35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32" name="Line 3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33" name="Line 35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34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35" name="Line 35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36" name="Line 3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04" name="Group 358"/>
                <p:cNvGrpSpPr>
                  <a:grpSpLocks/>
                </p:cNvGrpSpPr>
                <p:nvPr/>
              </p:nvGrpSpPr>
              <p:grpSpPr bwMode="auto">
                <a:xfrm>
                  <a:off x="2282" y="3438"/>
                  <a:ext cx="260" cy="104"/>
                  <a:chOff x="3024" y="672"/>
                  <a:chExt cx="480" cy="192"/>
                </a:xfrm>
              </p:grpSpPr>
              <p:sp>
                <p:nvSpPr>
                  <p:cNvPr id="525" name="Line 35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26" name="Line 3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27" name="Line 36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28" name="Line 36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29" name="Line 36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30" name="Line 36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05" name="Group 365"/>
                <p:cNvGrpSpPr>
                  <a:grpSpLocks/>
                </p:cNvGrpSpPr>
                <p:nvPr/>
              </p:nvGrpSpPr>
              <p:grpSpPr bwMode="auto">
                <a:xfrm>
                  <a:off x="2282" y="3568"/>
                  <a:ext cx="260" cy="103"/>
                  <a:chOff x="3024" y="672"/>
                  <a:chExt cx="480" cy="192"/>
                </a:xfrm>
              </p:grpSpPr>
              <p:sp>
                <p:nvSpPr>
                  <p:cNvPr id="519" name="Line 36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20" name="Line 3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21" name="Line 36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22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23" name="Line 37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24" name="Line 37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06" name="Group 372"/>
                <p:cNvGrpSpPr>
                  <a:grpSpLocks/>
                </p:cNvGrpSpPr>
                <p:nvPr/>
              </p:nvGrpSpPr>
              <p:grpSpPr bwMode="auto">
                <a:xfrm>
                  <a:off x="2282" y="3690"/>
                  <a:ext cx="260" cy="104"/>
                  <a:chOff x="3024" y="672"/>
                  <a:chExt cx="480" cy="192"/>
                </a:xfrm>
              </p:grpSpPr>
              <p:sp>
                <p:nvSpPr>
                  <p:cNvPr id="513" name="Line 37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14" name="Line 3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15" name="Line 37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16" name="Line 37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17" name="Line 37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18" name="Line 37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07" name="Group 379"/>
                <p:cNvGrpSpPr>
                  <a:grpSpLocks/>
                </p:cNvGrpSpPr>
                <p:nvPr/>
              </p:nvGrpSpPr>
              <p:grpSpPr bwMode="auto">
                <a:xfrm>
                  <a:off x="2282" y="3811"/>
                  <a:ext cx="260" cy="103"/>
                  <a:chOff x="3024" y="672"/>
                  <a:chExt cx="480" cy="192"/>
                </a:xfrm>
              </p:grpSpPr>
              <p:sp>
                <p:nvSpPr>
                  <p:cNvPr id="507" name="Line 38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08" name="Line 3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09" name="Line 38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10" name="Line 38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11" name="Line 38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12" name="Line 38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08" name="Group 386"/>
                <p:cNvGrpSpPr>
                  <a:grpSpLocks/>
                </p:cNvGrpSpPr>
                <p:nvPr/>
              </p:nvGrpSpPr>
              <p:grpSpPr bwMode="auto">
                <a:xfrm>
                  <a:off x="2282" y="3936"/>
                  <a:ext cx="260" cy="104"/>
                  <a:chOff x="3024" y="672"/>
                  <a:chExt cx="480" cy="192"/>
                </a:xfrm>
              </p:grpSpPr>
              <p:sp>
                <p:nvSpPr>
                  <p:cNvPr id="501" name="Line 38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02" name="Line 3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03" name="Line 38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04" name="Line 39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05" name="Line 39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06" name="Line 39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09" name="Group 393"/>
                <p:cNvGrpSpPr>
                  <a:grpSpLocks/>
                </p:cNvGrpSpPr>
                <p:nvPr/>
              </p:nvGrpSpPr>
              <p:grpSpPr bwMode="auto">
                <a:xfrm>
                  <a:off x="2282" y="4060"/>
                  <a:ext cx="260" cy="103"/>
                  <a:chOff x="3024" y="672"/>
                  <a:chExt cx="480" cy="192"/>
                </a:xfrm>
              </p:grpSpPr>
              <p:sp>
                <p:nvSpPr>
                  <p:cNvPr id="495" name="Line 39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96" name="Line 3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97" name="Line 39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98" name="Line 39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99" name="Line 39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500" name="Line 39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0" name="Group 400"/>
                <p:cNvGrpSpPr>
                  <a:grpSpLocks/>
                </p:cNvGrpSpPr>
                <p:nvPr/>
              </p:nvGrpSpPr>
              <p:grpSpPr bwMode="auto">
                <a:xfrm>
                  <a:off x="2282" y="4188"/>
                  <a:ext cx="260" cy="104"/>
                  <a:chOff x="3024" y="672"/>
                  <a:chExt cx="480" cy="192"/>
                </a:xfrm>
              </p:grpSpPr>
              <p:sp>
                <p:nvSpPr>
                  <p:cNvPr id="489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90" name="Line 4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91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92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93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94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1" name="Group 407"/>
                <p:cNvGrpSpPr>
                  <a:grpSpLocks/>
                </p:cNvGrpSpPr>
                <p:nvPr/>
              </p:nvGrpSpPr>
              <p:grpSpPr bwMode="auto">
                <a:xfrm>
                  <a:off x="2282" y="4318"/>
                  <a:ext cx="260" cy="103"/>
                  <a:chOff x="3024" y="672"/>
                  <a:chExt cx="480" cy="192"/>
                </a:xfrm>
              </p:grpSpPr>
              <p:sp>
                <p:nvSpPr>
                  <p:cNvPr id="483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84" name="Line 4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85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86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87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88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2" name="Group 414"/>
                <p:cNvGrpSpPr>
                  <a:grpSpLocks/>
                </p:cNvGrpSpPr>
                <p:nvPr/>
              </p:nvGrpSpPr>
              <p:grpSpPr bwMode="auto">
                <a:xfrm>
                  <a:off x="2282" y="4444"/>
                  <a:ext cx="260" cy="104"/>
                  <a:chOff x="3024" y="672"/>
                  <a:chExt cx="480" cy="192"/>
                </a:xfrm>
              </p:grpSpPr>
              <p:sp>
                <p:nvSpPr>
                  <p:cNvPr id="477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78" name="Line 4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79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80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81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82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3" name="Group 421"/>
                <p:cNvGrpSpPr>
                  <a:grpSpLocks/>
                </p:cNvGrpSpPr>
                <p:nvPr/>
              </p:nvGrpSpPr>
              <p:grpSpPr bwMode="auto">
                <a:xfrm>
                  <a:off x="2282" y="4570"/>
                  <a:ext cx="260" cy="104"/>
                  <a:chOff x="3024" y="672"/>
                  <a:chExt cx="480" cy="192"/>
                </a:xfrm>
              </p:grpSpPr>
              <p:sp>
                <p:nvSpPr>
                  <p:cNvPr id="471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72" name="Line 4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73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74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75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76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4" name="Group 428"/>
                <p:cNvGrpSpPr>
                  <a:grpSpLocks/>
                </p:cNvGrpSpPr>
                <p:nvPr/>
              </p:nvGrpSpPr>
              <p:grpSpPr bwMode="auto">
                <a:xfrm>
                  <a:off x="2282" y="4700"/>
                  <a:ext cx="260" cy="103"/>
                  <a:chOff x="3024" y="672"/>
                  <a:chExt cx="480" cy="192"/>
                </a:xfrm>
              </p:grpSpPr>
              <p:sp>
                <p:nvSpPr>
                  <p:cNvPr id="465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66" name="Line 4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67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68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69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70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5" name="Group 435"/>
                <p:cNvGrpSpPr>
                  <a:grpSpLocks/>
                </p:cNvGrpSpPr>
                <p:nvPr/>
              </p:nvGrpSpPr>
              <p:grpSpPr bwMode="auto">
                <a:xfrm>
                  <a:off x="2282" y="4829"/>
                  <a:ext cx="260" cy="104"/>
                  <a:chOff x="3024" y="672"/>
                  <a:chExt cx="480" cy="192"/>
                </a:xfrm>
              </p:grpSpPr>
              <p:sp>
                <p:nvSpPr>
                  <p:cNvPr id="459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60" name="Line 4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61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62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63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64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6" name="Group 442"/>
                <p:cNvGrpSpPr>
                  <a:grpSpLocks/>
                </p:cNvGrpSpPr>
                <p:nvPr/>
              </p:nvGrpSpPr>
              <p:grpSpPr bwMode="auto">
                <a:xfrm>
                  <a:off x="2282" y="4955"/>
                  <a:ext cx="260" cy="103"/>
                  <a:chOff x="3024" y="672"/>
                  <a:chExt cx="480" cy="192"/>
                </a:xfrm>
              </p:grpSpPr>
              <p:sp>
                <p:nvSpPr>
                  <p:cNvPr id="453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54" name="Line 4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55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56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57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58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7" name="Group 449"/>
                <p:cNvGrpSpPr>
                  <a:grpSpLocks/>
                </p:cNvGrpSpPr>
                <p:nvPr/>
              </p:nvGrpSpPr>
              <p:grpSpPr bwMode="auto">
                <a:xfrm>
                  <a:off x="2542" y="3102"/>
                  <a:ext cx="258" cy="104"/>
                  <a:chOff x="3024" y="672"/>
                  <a:chExt cx="480" cy="192"/>
                </a:xfrm>
              </p:grpSpPr>
              <p:sp>
                <p:nvSpPr>
                  <p:cNvPr id="447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48" name="Line 4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49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50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51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52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8" name="Group 456"/>
                <p:cNvGrpSpPr>
                  <a:grpSpLocks/>
                </p:cNvGrpSpPr>
                <p:nvPr/>
              </p:nvGrpSpPr>
              <p:grpSpPr bwMode="auto">
                <a:xfrm>
                  <a:off x="2542" y="3387"/>
                  <a:ext cx="258" cy="104"/>
                  <a:chOff x="3024" y="672"/>
                  <a:chExt cx="480" cy="192"/>
                </a:xfrm>
              </p:grpSpPr>
              <p:sp>
                <p:nvSpPr>
                  <p:cNvPr id="441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42" name="Line 4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43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44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45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46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19" name="Group 463"/>
                <p:cNvGrpSpPr>
                  <a:grpSpLocks/>
                </p:cNvGrpSpPr>
                <p:nvPr/>
              </p:nvGrpSpPr>
              <p:grpSpPr bwMode="auto">
                <a:xfrm>
                  <a:off x="2542" y="3619"/>
                  <a:ext cx="258" cy="104"/>
                  <a:chOff x="3024" y="672"/>
                  <a:chExt cx="480" cy="192"/>
                </a:xfrm>
              </p:grpSpPr>
              <p:sp>
                <p:nvSpPr>
                  <p:cNvPr id="435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36" name="Line 4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37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38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39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40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20" name="Group 470"/>
                <p:cNvGrpSpPr>
                  <a:grpSpLocks/>
                </p:cNvGrpSpPr>
                <p:nvPr/>
              </p:nvGrpSpPr>
              <p:grpSpPr bwMode="auto">
                <a:xfrm>
                  <a:off x="2542" y="3852"/>
                  <a:ext cx="258" cy="104"/>
                  <a:chOff x="3024" y="672"/>
                  <a:chExt cx="480" cy="192"/>
                </a:xfrm>
              </p:grpSpPr>
              <p:sp>
                <p:nvSpPr>
                  <p:cNvPr id="429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30" name="Line 4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31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32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33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34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21" name="Group 477"/>
                <p:cNvGrpSpPr>
                  <a:grpSpLocks/>
                </p:cNvGrpSpPr>
                <p:nvPr/>
              </p:nvGrpSpPr>
              <p:grpSpPr bwMode="auto">
                <a:xfrm>
                  <a:off x="2542" y="4137"/>
                  <a:ext cx="258" cy="104"/>
                  <a:chOff x="3024" y="672"/>
                  <a:chExt cx="480" cy="192"/>
                </a:xfrm>
              </p:grpSpPr>
              <p:sp>
                <p:nvSpPr>
                  <p:cNvPr id="423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24" name="Line 4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25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26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27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28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22" name="Group 484"/>
                <p:cNvGrpSpPr>
                  <a:grpSpLocks/>
                </p:cNvGrpSpPr>
                <p:nvPr/>
              </p:nvGrpSpPr>
              <p:grpSpPr bwMode="auto">
                <a:xfrm>
                  <a:off x="2542" y="4370"/>
                  <a:ext cx="258" cy="104"/>
                  <a:chOff x="3024" y="672"/>
                  <a:chExt cx="480" cy="192"/>
                </a:xfrm>
              </p:grpSpPr>
              <p:sp>
                <p:nvSpPr>
                  <p:cNvPr id="417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18" name="Line 4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19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20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21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22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23" name="Group 491"/>
                <p:cNvGrpSpPr>
                  <a:grpSpLocks/>
                </p:cNvGrpSpPr>
                <p:nvPr/>
              </p:nvGrpSpPr>
              <p:grpSpPr bwMode="auto">
                <a:xfrm>
                  <a:off x="2542" y="4602"/>
                  <a:ext cx="258" cy="104"/>
                  <a:chOff x="3024" y="672"/>
                  <a:chExt cx="480" cy="192"/>
                </a:xfrm>
              </p:grpSpPr>
              <p:sp>
                <p:nvSpPr>
                  <p:cNvPr id="411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12" name="Line 4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13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14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15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16" name="Line 49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24" name="Group 498"/>
                <p:cNvGrpSpPr>
                  <a:grpSpLocks/>
                </p:cNvGrpSpPr>
                <p:nvPr/>
              </p:nvGrpSpPr>
              <p:grpSpPr bwMode="auto">
                <a:xfrm>
                  <a:off x="2542" y="4887"/>
                  <a:ext cx="258" cy="104"/>
                  <a:chOff x="3024" y="672"/>
                  <a:chExt cx="480" cy="192"/>
                </a:xfrm>
              </p:grpSpPr>
              <p:sp>
                <p:nvSpPr>
                  <p:cNvPr id="405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06" name="Line 5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07" name="Line 50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08" name="Line 50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09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10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325" name="Line 505"/>
                <p:cNvSpPr>
                  <a:spLocks noChangeShapeType="1"/>
                </p:cNvSpPr>
                <p:nvPr/>
              </p:nvSpPr>
              <p:spPr bwMode="auto">
                <a:xfrm>
                  <a:off x="2542" y="315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26" name="Line 506"/>
                <p:cNvSpPr>
                  <a:spLocks noChangeShapeType="1"/>
                </p:cNvSpPr>
                <p:nvPr/>
              </p:nvSpPr>
              <p:spPr bwMode="auto">
                <a:xfrm>
                  <a:off x="2542" y="3412"/>
                  <a:ext cx="0" cy="13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27" name="Line 507"/>
                <p:cNvSpPr>
                  <a:spLocks noChangeShapeType="1"/>
                </p:cNvSpPr>
                <p:nvPr/>
              </p:nvSpPr>
              <p:spPr bwMode="auto">
                <a:xfrm>
                  <a:off x="2542" y="3671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28" name="Line 508"/>
                <p:cNvSpPr>
                  <a:spLocks noChangeShapeType="1"/>
                </p:cNvSpPr>
                <p:nvPr/>
              </p:nvSpPr>
              <p:spPr bwMode="auto">
                <a:xfrm>
                  <a:off x="2542" y="3911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29" name="Line 509"/>
                <p:cNvSpPr>
                  <a:spLocks noChangeShapeType="1"/>
                </p:cNvSpPr>
                <p:nvPr/>
              </p:nvSpPr>
              <p:spPr bwMode="auto">
                <a:xfrm>
                  <a:off x="2542" y="4163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30" name="Line 510"/>
                <p:cNvSpPr>
                  <a:spLocks noChangeShapeType="1"/>
                </p:cNvSpPr>
                <p:nvPr/>
              </p:nvSpPr>
              <p:spPr bwMode="auto">
                <a:xfrm>
                  <a:off x="2542" y="4421"/>
                  <a:ext cx="0" cy="1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31" name="Line 511"/>
                <p:cNvSpPr>
                  <a:spLocks noChangeShapeType="1"/>
                </p:cNvSpPr>
                <p:nvPr/>
              </p:nvSpPr>
              <p:spPr bwMode="auto">
                <a:xfrm>
                  <a:off x="2542" y="467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32" name="Line 512"/>
                <p:cNvSpPr>
                  <a:spLocks noChangeShapeType="1"/>
                </p:cNvSpPr>
                <p:nvPr/>
              </p:nvSpPr>
              <p:spPr bwMode="auto">
                <a:xfrm>
                  <a:off x="2542" y="4930"/>
                  <a:ext cx="0" cy="1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33" name="Line 513"/>
                <p:cNvSpPr>
                  <a:spLocks noChangeShapeType="1"/>
                </p:cNvSpPr>
                <p:nvPr/>
              </p:nvSpPr>
              <p:spPr bwMode="auto">
                <a:xfrm>
                  <a:off x="2800" y="32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34" name="Line 514"/>
                <p:cNvSpPr>
                  <a:spLocks noChangeShapeType="1"/>
                </p:cNvSpPr>
                <p:nvPr/>
              </p:nvSpPr>
              <p:spPr bwMode="auto">
                <a:xfrm>
                  <a:off x="2800" y="3723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35" name="Line 515"/>
                <p:cNvSpPr>
                  <a:spLocks noChangeShapeType="1"/>
                </p:cNvSpPr>
                <p:nvPr/>
              </p:nvSpPr>
              <p:spPr bwMode="auto">
                <a:xfrm>
                  <a:off x="2800" y="4241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36" name="Line 516"/>
                <p:cNvSpPr>
                  <a:spLocks noChangeShapeType="1"/>
                </p:cNvSpPr>
                <p:nvPr/>
              </p:nvSpPr>
              <p:spPr bwMode="auto">
                <a:xfrm>
                  <a:off x="2800" y="47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337" name="Group 517"/>
                <p:cNvGrpSpPr>
                  <a:grpSpLocks/>
                </p:cNvGrpSpPr>
                <p:nvPr/>
              </p:nvGrpSpPr>
              <p:grpSpPr bwMode="auto">
                <a:xfrm>
                  <a:off x="2800" y="4732"/>
                  <a:ext cx="258" cy="104"/>
                  <a:chOff x="3024" y="672"/>
                  <a:chExt cx="480" cy="192"/>
                </a:xfrm>
              </p:grpSpPr>
              <p:sp>
                <p:nvSpPr>
                  <p:cNvPr id="399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00" name="Line 5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01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02" name="Line 52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03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404" name="Line 52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38" name="Group 524"/>
                <p:cNvGrpSpPr>
                  <a:grpSpLocks/>
                </p:cNvGrpSpPr>
                <p:nvPr/>
              </p:nvGrpSpPr>
              <p:grpSpPr bwMode="auto">
                <a:xfrm>
                  <a:off x="2800" y="4267"/>
                  <a:ext cx="258" cy="103"/>
                  <a:chOff x="3024" y="672"/>
                  <a:chExt cx="480" cy="192"/>
                </a:xfrm>
              </p:grpSpPr>
              <p:sp>
                <p:nvSpPr>
                  <p:cNvPr id="393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94" name="Line 5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95" name="Line 5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96" name="Line 52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97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98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39" name="Group 531"/>
                <p:cNvGrpSpPr>
                  <a:grpSpLocks/>
                </p:cNvGrpSpPr>
                <p:nvPr/>
              </p:nvGrpSpPr>
              <p:grpSpPr bwMode="auto">
                <a:xfrm>
                  <a:off x="2800" y="3723"/>
                  <a:ext cx="258" cy="103"/>
                  <a:chOff x="3024" y="672"/>
                  <a:chExt cx="480" cy="192"/>
                </a:xfrm>
              </p:grpSpPr>
              <p:sp>
                <p:nvSpPr>
                  <p:cNvPr id="387" name="Line 53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88" name="Line 5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89" name="Line 5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90" name="Line 53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91" name="Line 53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92" name="Line 53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40" name="Group 538"/>
                <p:cNvGrpSpPr>
                  <a:grpSpLocks/>
                </p:cNvGrpSpPr>
                <p:nvPr/>
              </p:nvGrpSpPr>
              <p:grpSpPr bwMode="auto">
                <a:xfrm>
                  <a:off x="2818" y="3248"/>
                  <a:ext cx="258" cy="104"/>
                  <a:chOff x="3024" y="672"/>
                  <a:chExt cx="480" cy="192"/>
                </a:xfrm>
              </p:grpSpPr>
              <p:sp>
                <p:nvSpPr>
                  <p:cNvPr id="381" name="Line 53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82" name="Line 5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83" name="Line 5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84" name="Line 54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85" name="Line 54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86" name="Line 54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341" name="Line 545"/>
                <p:cNvSpPr>
                  <a:spLocks noChangeShapeType="1"/>
                </p:cNvSpPr>
                <p:nvPr/>
              </p:nvSpPr>
              <p:spPr bwMode="auto">
                <a:xfrm>
                  <a:off x="3058" y="3335"/>
                  <a:ext cx="0" cy="4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42" name="Line 546"/>
                <p:cNvSpPr>
                  <a:spLocks noChangeShapeType="1"/>
                </p:cNvSpPr>
                <p:nvPr/>
              </p:nvSpPr>
              <p:spPr bwMode="auto">
                <a:xfrm>
                  <a:off x="3058" y="4370"/>
                  <a:ext cx="0" cy="4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343" name="Group 547"/>
                <p:cNvGrpSpPr>
                  <a:grpSpLocks/>
                </p:cNvGrpSpPr>
                <p:nvPr/>
              </p:nvGrpSpPr>
              <p:grpSpPr bwMode="auto">
                <a:xfrm>
                  <a:off x="3058" y="4474"/>
                  <a:ext cx="259" cy="103"/>
                  <a:chOff x="3024" y="672"/>
                  <a:chExt cx="480" cy="192"/>
                </a:xfrm>
              </p:grpSpPr>
              <p:sp>
                <p:nvSpPr>
                  <p:cNvPr id="375" name="Line 54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76" name="Line 5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77" name="Line 5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78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79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80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344" name="Group 554"/>
                <p:cNvGrpSpPr>
                  <a:grpSpLocks/>
                </p:cNvGrpSpPr>
                <p:nvPr/>
              </p:nvGrpSpPr>
              <p:grpSpPr bwMode="auto">
                <a:xfrm>
                  <a:off x="3058" y="3491"/>
                  <a:ext cx="259" cy="103"/>
                  <a:chOff x="3024" y="672"/>
                  <a:chExt cx="480" cy="192"/>
                </a:xfrm>
              </p:grpSpPr>
              <p:sp>
                <p:nvSpPr>
                  <p:cNvPr id="369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70" name="Line 5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71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72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73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374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345" name="Line 561"/>
                <p:cNvSpPr>
                  <a:spLocks noChangeShapeType="1"/>
                </p:cNvSpPr>
                <p:nvPr/>
              </p:nvSpPr>
              <p:spPr bwMode="auto">
                <a:xfrm>
                  <a:off x="3317" y="3594"/>
                  <a:ext cx="0" cy="9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46" name="Line 562"/>
                <p:cNvSpPr>
                  <a:spLocks noChangeShapeType="1"/>
                </p:cNvSpPr>
                <p:nvPr/>
              </p:nvSpPr>
              <p:spPr bwMode="auto">
                <a:xfrm>
                  <a:off x="2670" y="2973"/>
                  <a:ext cx="0" cy="19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47" name="Line 563"/>
                <p:cNvSpPr>
                  <a:spLocks noChangeShapeType="1"/>
                </p:cNvSpPr>
                <p:nvPr/>
              </p:nvSpPr>
              <p:spPr bwMode="auto">
                <a:xfrm>
                  <a:off x="2929" y="2973"/>
                  <a:ext cx="0" cy="17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48" name="Line 564"/>
                <p:cNvSpPr>
                  <a:spLocks noChangeShapeType="1"/>
                </p:cNvSpPr>
                <p:nvPr/>
              </p:nvSpPr>
              <p:spPr bwMode="auto">
                <a:xfrm>
                  <a:off x="3188" y="2973"/>
                  <a:ext cx="0" cy="150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49" name="Oval 565"/>
                <p:cNvSpPr>
                  <a:spLocks noChangeArrowheads="1"/>
                </p:cNvSpPr>
                <p:nvPr/>
              </p:nvSpPr>
              <p:spPr bwMode="auto">
                <a:xfrm>
                  <a:off x="2399" y="3154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0" name="Oval 566"/>
                <p:cNvSpPr>
                  <a:spLocks noChangeArrowheads="1"/>
                </p:cNvSpPr>
                <p:nvPr/>
              </p:nvSpPr>
              <p:spPr bwMode="auto">
                <a:xfrm>
                  <a:off x="2403" y="3406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1" name="Oval 567"/>
                <p:cNvSpPr>
                  <a:spLocks noChangeArrowheads="1"/>
                </p:cNvSpPr>
                <p:nvPr/>
              </p:nvSpPr>
              <p:spPr bwMode="auto">
                <a:xfrm>
                  <a:off x="2399" y="3671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2" name="Oval 568"/>
                <p:cNvSpPr>
                  <a:spLocks noChangeArrowheads="1"/>
                </p:cNvSpPr>
                <p:nvPr/>
              </p:nvSpPr>
              <p:spPr bwMode="auto">
                <a:xfrm>
                  <a:off x="2403" y="3908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3" name="Oval 569"/>
                <p:cNvSpPr>
                  <a:spLocks noChangeArrowheads="1"/>
                </p:cNvSpPr>
                <p:nvPr/>
              </p:nvSpPr>
              <p:spPr bwMode="auto">
                <a:xfrm>
                  <a:off x="2403" y="4157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4" name="Oval 570"/>
                <p:cNvSpPr>
                  <a:spLocks noChangeArrowheads="1"/>
                </p:cNvSpPr>
                <p:nvPr/>
              </p:nvSpPr>
              <p:spPr bwMode="auto">
                <a:xfrm>
                  <a:off x="2403" y="4428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5" name="Oval 571"/>
                <p:cNvSpPr>
                  <a:spLocks noChangeArrowheads="1"/>
                </p:cNvSpPr>
                <p:nvPr/>
              </p:nvSpPr>
              <p:spPr bwMode="auto">
                <a:xfrm>
                  <a:off x="2399" y="4667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6" name="Oval 572"/>
                <p:cNvSpPr>
                  <a:spLocks noChangeArrowheads="1"/>
                </p:cNvSpPr>
                <p:nvPr/>
              </p:nvSpPr>
              <p:spPr bwMode="auto">
                <a:xfrm>
                  <a:off x="2399" y="4919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7" name="Oval 573"/>
                <p:cNvSpPr>
                  <a:spLocks noChangeArrowheads="1"/>
                </p:cNvSpPr>
                <p:nvPr/>
              </p:nvSpPr>
              <p:spPr bwMode="auto">
                <a:xfrm>
                  <a:off x="2658" y="33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8" name="Oval 574"/>
                <p:cNvSpPr>
                  <a:spLocks noChangeArrowheads="1"/>
                </p:cNvSpPr>
                <p:nvPr/>
              </p:nvSpPr>
              <p:spPr bwMode="auto">
                <a:xfrm>
                  <a:off x="2661" y="382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59" name="Oval 575"/>
                <p:cNvSpPr>
                  <a:spLocks noChangeArrowheads="1"/>
                </p:cNvSpPr>
                <p:nvPr/>
              </p:nvSpPr>
              <p:spPr bwMode="auto">
                <a:xfrm>
                  <a:off x="2664" y="4338"/>
                  <a:ext cx="26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60" name="Oval 576"/>
                <p:cNvSpPr>
                  <a:spLocks noChangeArrowheads="1"/>
                </p:cNvSpPr>
                <p:nvPr/>
              </p:nvSpPr>
              <p:spPr bwMode="auto">
                <a:xfrm>
                  <a:off x="2661" y="48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61" name="Oval 577"/>
                <p:cNvSpPr>
                  <a:spLocks noChangeArrowheads="1"/>
                </p:cNvSpPr>
                <p:nvPr/>
              </p:nvSpPr>
              <p:spPr bwMode="auto">
                <a:xfrm>
                  <a:off x="2923" y="469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62" name="Oval 578"/>
                <p:cNvSpPr>
                  <a:spLocks noChangeArrowheads="1"/>
                </p:cNvSpPr>
                <p:nvPr/>
              </p:nvSpPr>
              <p:spPr bwMode="auto">
                <a:xfrm>
                  <a:off x="3185" y="4441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63" name="Oval 579"/>
                <p:cNvSpPr>
                  <a:spLocks noChangeArrowheads="1"/>
                </p:cNvSpPr>
                <p:nvPr/>
              </p:nvSpPr>
              <p:spPr bwMode="auto">
                <a:xfrm>
                  <a:off x="2919" y="3690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364" name="Text Box 580"/>
                <p:cNvSpPr txBox="1">
                  <a:spLocks noChangeArrowheads="1"/>
                </p:cNvSpPr>
                <p:nvPr/>
              </p:nvSpPr>
              <p:spPr bwMode="auto">
                <a:xfrm>
                  <a:off x="2179" y="2634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1</a:t>
                  </a:r>
                </a:p>
              </p:txBody>
            </p:sp>
            <p:sp>
              <p:nvSpPr>
                <p:cNvPr id="365" name="Text Box 581"/>
                <p:cNvSpPr txBox="1">
                  <a:spLocks noChangeArrowheads="1"/>
                </p:cNvSpPr>
                <p:nvPr/>
              </p:nvSpPr>
              <p:spPr bwMode="auto">
                <a:xfrm>
                  <a:off x="2426" y="2637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2</a:t>
                  </a:r>
                </a:p>
              </p:txBody>
            </p:sp>
            <p:sp>
              <p:nvSpPr>
                <p:cNvPr id="366" name="Text Box 582"/>
                <p:cNvSpPr txBox="1">
                  <a:spLocks noChangeArrowheads="1"/>
                </p:cNvSpPr>
                <p:nvPr/>
              </p:nvSpPr>
              <p:spPr bwMode="auto">
                <a:xfrm>
                  <a:off x="2687" y="2640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3</a:t>
                  </a:r>
                </a:p>
              </p:txBody>
            </p:sp>
            <p:sp>
              <p:nvSpPr>
                <p:cNvPr id="367" name="Text Box 583"/>
                <p:cNvSpPr txBox="1">
                  <a:spLocks noChangeArrowheads="1"/>
                </p:cNvSpPr>
                <p:nvPr/>
              </p:nvSpPr>
              <p:spPr bwMode="auto">
                <a:xfrm>
                  <a:off x="2956" y="2648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4</a:t>
                  </a:r>
                </a:p>
              </p:txBody>
            </p:sp>
            <p:sp>
              <p:nvSpPr>
                <p:cNvPr id="368" name="Text Box 584"/>
                <p:cNvSpPr txBox="1">
                  <a:spLocks noChangeArrowheads="1"/>
                </p:cNvSpPr>
                <p:nvPr/>
              </p:nvSpPr>
              <p:spPr bwMode="auto">
                <a:xfrm>
                  <a:off x="2880" y="4917"/>
                  <a:ext cx="563" cy="443"/>
                </a:xfrm>
                <a:prstGeom prst="rect">
                  <a:avLst/>
                </a:prstGeom>
                <a:noFill/>
                <a:ln w="25400" cap="sq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LUT</a:t>
                  </a:r>
                </a:p>
              </p:txBody>
            </p:sp>
          </p:grpSp>
        </p:grpSp>
        <p:grpSp>
          <p:nvGrpSpPr>
            <p:cNvPr id="549" name="Group 315"/>
            <p:cNvGrpSpPr>
              <a:grpSpLocks/>
            </p:cNvGrpSpPr>
            <p:nvPr/>
          </p:nvGrpSpPr>
          <p:grpSpPr bwMode="auto">
            <a:xfrm>
              <a:off x="2827337" y="2813562"/>
              <a:ext cx="921610" cy="1527324"/>
              <a:chOff x="655" y="2587"/>
              <a:chExt cx="1364" cy="2726"/>
            </a:xfrm>
          </p:grpSpPr>
          <p:sp>
            <p:nvSpPr>
              <p:cNvPr id="550" name="Line 318"/>
              <p:cNvSpPr>
                <a:spLocks noChangeShapeType="1"/>
              </p:cNvSpPr>
              <p:nvPr/>
            </p:nvSpPr>
            <p:spPr bwMode="auto">
              <a:xfrm>
                <a:off x="1786" y="3965"/>
                <a:ext cx="23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551" name="Group 319"/>
              <p:cNvGrpSpPr>
                <a:grpSpLocks/>
              </p:cNvGrpSpPr>
              <p:nvPr/>
            </p:nvGrpSpPr>
            <p:grpSpPr bwMode="auto">
              <a:xfrm>
                <a:off x="655" y="2587"/>
                <a:ext cx="1264" cy="2726"/>
                <a:chOff x="2179" y="2634"/>
                <a:chExt cx="1264" cy="2726"/>
              </a:xfrm>
            </p:grpSpPr>
            <p:sp>
              <p:nvSpPr>
                <p:cNvPr id="552" name="Rectangle 320"/>
                <p:cNvSpPr>
                  <a:spLocks noChangeArrowheads="1"/>
                </p:cNvSpPr>
                <p:nvPr/>
              </p:nvSpPr>
              <p:spPr bwMode="auto">
                <a:xfrm>
                  <a:off x="2205" y="310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53" name="Rectangle 321"/>
                <p:cNvSpPr>
                  <a:spLocks noChangeArrowheads="1"/>
                </p:cNvSpPr>
                <p:nvPr/>
              </p:nvSpPr>
              <p:spPr bwMode="auto">
                <a:xfrm>
                  <a:off x="2205" y="3231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54" name="Rectangle 322"/>
                <p:cNvSpPr>
                  <a:spLocks noChangeArrowheads="1"/>
                </p:cNvSpPr>
                <p:nvPr/>
              </p:nvSpPr>
              <p:spPr bwMode="auto">
                <a:xfrm>
                  <a:off x="2205" y="336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55" name="Rectangle 323"/>
                <p:cNvSpPr>
                  <a:spLocks noChangeArrowheads="1"/>
                </p:cNvSpPr>
                <p:nvPr/>
              </p:nvSpPr>
              <p:spPr bwMode="auto">
                <a:xfrm>
                  <a:off x="2205" y="349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56" name="Rectangle 324"/>
                <p:cNvSpPr>
                  <a:spLocks noChangeArrowheads="1"/>
                </p:cNvSpPr>
                <p:nvPr/>
              </p:nvSpPr>
              <p:spPr bwMode="auto">
                <a:xfrm>
                  <a:off x="2205" y="3619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57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05" y="374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58" name="Rectangle 326"/>
                <p:cNvSpPr>
                  <a:spLocks noChangeArrowheads="1"/>
                </p:cNvSpPr>
                <p:nvPr/>
              </p:nvSpPr>
              <p:spPr bwMode="auto">
                <a:xfrm>
                  <a:off x="2205" y="398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59" name="Rectangle 327"/>
                <p:cNvSpPr>
                  <a:spLocks noChangeArrowheads="1"/>
                </p:cNvSpPr>
                <p:nvPr/>
              </p:nvSpPr>
              <p:spPr bwMode="auto">
                <a:xfrm>
                  <a:off x="2205" y="385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60" name="Rectangle 328"/>
                <p:cNvSpPr>
                  <a:spLocks noChangeArrowheads="1"/>
                </p:cNvSpPr>
                <p:nvPr/>
              </p:nvSpPr>
              <p:spPr bwMode="auto">
                <a:xfrm>
                  <a:off x="2205" y="411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61" name="Rectangle 329"/>
                <p:cNvSpPr>
                  <a:spLocks noChangeArrowheads="1"/>
                </p:cNvSpPr>
                <p:nvPr/>
              </p:nvSpPr>
              <p:spPr bwMode="auto">
                <a:xfrm>
                  <a:off x="2205" y="424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62" name="Rectangle 330"/>
                <p:cNvSpPr>
                  <a:spLocks noChangeArrowheads="1"/>
                </p:cNvSpPr>
                <p:nvPr/>
              </p:nvSpPr>
              <p:spPr bwMode="auto">
                <a:xfrm>
                  <a:off x="2205" y="437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63" name="Rectangle 331"/>
                <p:cNvSpPr>
                  <a:spLocks noChangeArrowheads="1"/>
                </p:cNvSpPr>
                <p:nvPr/>
              </p:nvSpPr>
              <p:spPr bwMode="auto">
                <a:xfrm>
                  <a:off x="2205" y="4499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64" name="Rectangle 332"/>
                <p:cNvSpPr>
                  <a:spLocks noChangeArrowheads="1"/>
                </p:cNvSpPr>
                <p:nvPr/>
              </p:nvSpPr>
              <p:spPr bwMode="auto">
                <a:xfrm>
                  <a:off x="2205" y="462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65" name="Rectangle 333"/>
                <p:cNvSpPr>
                  <a:spLocks noChangeArrowheads="1"/>
                </p:cNvSpPr>
                <p:nvPr/>
              </p:nvSpPr>
              <p:spPr bwMode="auto">
                <a:xfrm>
                  <a:off x="2205" y="4755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66" name="Rectangle 334"/>
                <p:cNvSpPr>
                  <a:spLocks noChangeArrowheads="1"/>
                </p:cNvSpPr>
                <p:nvPr/>
              </p:nvSpPr>
              <p:spPr bwMode="auto">
                <a:xfrm>
                  <a:off x="2205" y="4887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67" name="Rectangle 335"/>
                <p:cNvSpPr>
                  <a:spLocks noChangeArrowheads="1"/>
                </p:cNvSpPr>
                <p:nvPr/>
              </p:nvSpPr>
              <p:spPr bwMode="auto">
                <a:xfrm>
                  <a:off x="2205" y="501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568" name="Group 336"/>
                <p:cNvGrpSpPr>
                  <a:grpSpLocks/>
                </p:cNvGrpSpPr>
                <p:nvPr/>
              </p:nvGrpSpPr>
              <p:grpSpPr bwMode="auto">
                <a:xfrm>
                  <a:off x="2282" y="3050"/>
                  <a:ext cx="260" cy="104"/>
                  <a:chOff x="3024" y="672"/>
                  <a:chExt cx="480" cy="192"/>
                </a:xfrm>
              </p:grpSpPr>
              <p:sp>
                <p:nvSpPr>
                  <p:cNvPr id="811" name="Line 33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12" name="Line 3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13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14" name="Line 3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15" name="Line 34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16" name="Line 34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569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2412" y="2973"/>
                  <a:ext cx="0" cy="19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570" name="Group 344"/>
                <p:cNvGrpSpPr>
                  <a:grpSpLocks/>
                </p:cNvGrpSpPr>
                <p:nvPr/>
              </p:nvGrpSpPr>
              <p:grpSpPr bwMode="auto">
                <a:xfrm>
                  <a:off x="2282" y="3180"/>
                  <a:ext cx="260" cy="103"/>
                  <a:chOff x="3024" y="672"/>
                  <a:chExt cx="480" cy="192"/>
                </a:xfrm>
              </p:grpSpPr>
              <p:sp>
                <p:nvSpPr>
                  <p:cNvPr id="805" name="Line 34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06" name="Line 3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07" name="Line 34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08" name="Line 34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09" name="Line 34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10" name="Line 3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71" name="Group 351"/>
                <p:cNvGrpSpPr>
                  <a:grpSpLocks/>
                </p:cNvGrpSpPr>
                <p:nvPr/>
              </p:nvGrpSpPr>
              <p:grpSpPr bwMode="auto">
                <a:xfrm>
                  <a:off x="2282" y="3310"/>
                  <a:ext cx="260" cy="102"/>
                  <a:chOff x="3024" y="672"/>
                  <a:chExt cx="480" cy="192"/>
                </a:xfrm>
              </p:grpSpPr>
              <p:sp>
                <p:nvSpPr>
                  <p:cNvPr id="799" name="Line 35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00" name="Line 3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01" name="Line 35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02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03" name="Line 35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804" name="Line 3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72" name="Group 358"/>
                <p:cNvGrpSpPr>
                  <a:grpSpLocks/>
                </p:cNvGrpSpPr>
                <p:nvPr/>
              </p:nvGrpSpPr>
              <p:grpSpPr bwMode="auto">
                <a:xfrm>
                  <a:off x="2282" y="3438"/>
                  <a:ext cx="260" cy="104"/>
                  <a:chOff x="3024" y="672"/>
                  <a:chExt cx="480" cy="192"/>
                </a:xfrm>
              </p:grpSpPr>
              <p:sp>
                <p:nvSpPr>
                  <p:cNvPr id="793" name="Line 35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94" name="Line 3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95" name="Line 36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96" name="Line 36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97" name="Line 36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98" name="Line 36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73" name="Group 365"/>
                <p:cNvGrpSpPr>
                  <a:grpSpLocks/>
                </p:cNvGrpSpPr>
                <p:nvPr/>
              </p:nvGrpSpPr>
              <p:grpSpPr bwMode="auto">
                <a:xfrm>
                  <a:off x="2282" y="3568"/>
                  <a:ext cx="260" cy="103"/>
                  <a:chOff x="3024" y="672"/>
                  <a:chExt cx="480" cy="192"/>
                </a:xfrm>
              </p:grpSpPr>
              <p:sp>
                <p:nvSpPr>
                  <p:cNvPr id="787" name="Line 36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88" name="Line 3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89" name="Line 36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90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91" name="Line 37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92" name="Line 37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74" name="Group 372"/>
                <p:cNvGrpSpPr>
                  <a:grpSpLocks/>
                </p:cNvGrpSpPr>
                <p:nvPr/>
              </p:nvGrpSpPr>
              <p:grpSpPr bwMode="auto">
                <a:xfrm>
                  <a:off x="2282" y="3690"/>
                  <a:ext cx="260" cy="104"/>
                  <a:chOff x="3024" y="672"/>
                  <a:chExt cx="480" cy="192"/>
                </a:xfrm>
              </p:grpSpPr>
              <p:sp>
                <p:nvSpPr>
                  <p:cNvPr id="781" name="Line 37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82" name="Line 3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83" name="Line 37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84" name="Line 37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85" name="Line 37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86" name="Line 37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75" name="Group 379"/>
                <p:cNvGrpSpPr>
                  <a:grpSpLocks/>
                </p:cNvGrpSpPr>
                <p:nvPr/>
              </p:nvGrpSpPr>
              <p:grpSpPr bwMode="auto">
                <a:xfrm>
                  <a:off x="2282" y="3811"/>
                  <a:ext cx="260" cy="103"/>
                  <a:chOff x="3024" y="672"/>
                  <a:chExt cx="480" cy="192"/>
                </a:xfrm>
              </p:grpSpPr>
              <p:sp>
                <p:nvSpPr>
                  <p:cNvPr id="775" name="Line 38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76" name="Line 3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77" name="Line 38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78" name="Line 38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79" name="Line 38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80" name="Line 38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76" name="Group 386"/>
                <p:cNvGrpSpPr>
                  <a:grpSpLocks/>
                </p:cNvGrpSpPr>
                <p:nvPr/>
              </p:nvGrpSpPr>
              <p:grpSpPr bwMode="auto">
                <a:xfrm>
                  <a:off x="2282" y="3936"/>
                  <a:ext cx="260" cy="104"/>
                  <a:chOff x="3024" y="672"/>
                  <a:chExt cx="480" cy="192"/>
                </a:xfrm>
              </p:grpSpPr>
              <p:sp>
                <p:nvSpPr>
                  <p:cNvPr id="769" name="Line 38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70" name="Line 3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71" name="Line 38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72" name="Line 39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73" name="Line 39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74" name="Line 39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77" name="Group 393"/>
                <p:cNvGrpSpPr>
                  <a:grpSpLocks/>
                </p:cNvGrpSpPr>
                <p:nvPr/>
              </p:nvGrpSpPr>
              <p:grpSpPr bwMode="auto">
                <a:xfrm>
                  <a:off x="2282" y="4060"/>
                  <a:ext cx="260" cy="103"/>
                  <a:chOff x="3024" y="672"/>
                  <a:chExt cx="480" cy="192"/>
                </a:xfrm>
              </p:grpSpPr>
              <p:sp>
                <p:nvSpPr>
                  <p:cNvPr id="763" name="Line 39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64" name="Line 3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65" name="Line 39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66" name="Line 39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67" name="Line 39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68" name="Line 39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78" name="Group 400"/>
                <p:cNvGrpSpPr>
                  <a:grpSpLocks/>
                </p:cNvGrpSpPr>
                <p:nvPr/>
              </p:nvGrpSpPr>
              <p:grpSpPr bwMode="auto">
                <a:xfrm>
                  <a:off x="2282" y="4188"/>
                  <a:ext cx="260" cy="104"/>
                  <a:chOff x="3024" y="672"/>
                  <a:chExt cx="480" cy="192"/>
                </a:xfrm>
              </p:grpSpPr>
              <p:sp>
                <p:nvSpPr>
                  <p:cNvPr id="757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58" name="Line 4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59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60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61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62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79" name="Group 407"/>
                <p:cNvGrpSpPr>
                  <a:grpSpLocks/>
                </p:cNvGrpSpPr>
                <p:nvPr/>
              </p:nvGrpSpPr>
              <p:grpSpPr bwMode="auto">
                <a:xfrm>
                  <a:off x="2282" y="4318"/>
                  <a:ext cx="260" cy="103"/>
                  <a:chOff x="3024" y="672"/>
                  <a:chExt cx="480" cy="192"/>
                </a:xfrm>
              </p:grpSpPr>
              <p:sp>
                <p:nvSpPr>
                  <p:cNvPr id="751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52" name="Line 4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53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54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55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56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0" name="Group 414"/>
                <p:cNvGrpSpPr>
                  <a:grpSpLocks/>
                </p:cNvGrpSpPr>
                <p:nvPr/>
              </p:nvGrpSpPr>
              <p:grpSpPr bwMode="auto">
                <a:xfrm>
                  <a:off x="2282" y="4444"/>
                  <a:ext cx="260" cy="104"/>
                  <a:chOff x="3024" y="672"/>
                  <a:chExt cx="480" cy="192"/>
                </a:xfrm>
              </p:grpSpPr>
              <p:sp>
                <p:nvSpPr>
                  <p:cNvPr id="745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46" name="Line 4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47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48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49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50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1" name="Group 421"/>
                <p:cNvGrpSpPr>
                  <a:grpSpLocks/>
                </p:cNvGrpSpPr>
                <p:nvPr/>
              </p:nvGrpSpPr>
              <p:grpSpPr bwMode="auto">
                <a:xfrm>
                  <a:off x="2282" y="4570"/>
                  <a:ext cx="260" cy="104"/>
                  <a:chOff x="3024" y="672"/>
                  <a:chExt cx="480" cy="192"/>
                </a:xfrm>
              </p:grpSpPr>
              <p:sp>
                <p:nvSpPr>
                  <p:cNvPr id="739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40" name="Line 4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41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42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43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44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2" name="Group 428"/>
                <p:cNvGrpSpPr>
                  <a:grpSpLocks/>
                </p:cNvGrpSpPr>
                <p:nvPr/>
              </p:nvGrpSpPr>
              <p:grpSpPr bwMode="auto">
                <a:xfrm>
                  <a:off x="2282" y="4700"/>
                  <a:ext cx="260" cy="103"/>
                  <a:chOff x="3024" y="672"/>
                  <a:chExt cx="480" cy="192"/>
                </a:xfrm>
              </p:grpSpPr>
              <p:sp>
                <p:nvSpPr>
                  <p:cNvPr id="733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34" name="Line 4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35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36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37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38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3" name="Group 435"/>
                <p:cNvGrpSpPr>
                  <a:grpSpLocks/>
                </p:cNvGrpSpPr>
                <p:nvPr/>
              </p:nvGrpSpPr>
              <p:grpSpPr bwMode="auto">
                <a:xfrm>
                  <a:off x="2282" y="4829"/>
                  <a:ext cx="260" cy="104"/>
                  <a:chOff x="3024" y="672"/>
                  <a:chExt cx="480" cy="192"/>
                </a:xfrm>
              </p:grpSpPr>
              <p:sp>
                <p:nvSpPr>
                  <p:cNvPr id="727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28" name="Line 4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29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30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31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32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4" name="Group 442"/>
                <p:cNvGrpSpPr>
                  <a:grpSpLocks/>
                </p:cNvGrpSpPr>
                <p:nvPr/>
              </p:nvGrpSpPr>
              <p:grpSpPr bwMode="auto">
                <a:xfrm>
                  <a:off x="2282" y="4955"/>
                  <a:ext cx="260" cy="103"/>
                  <a:chOff x="3024" y="672"/>
                  <a:chExt cx="480" cy="192"/>
                </a:xfrm>
              </p:grpSpPr>
              <p:sp>
                <p:nvSpPr>
                  <p:cNvPr id="721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22" name="Line 4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23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24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25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26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5" name="Group 449"/>
                <p:cNvGrpSpPr>
                  <a:grpSpLocks/>
                </p:cNvGrpSpPr>
                <p:nvPr/>
              </p:nvGrpSpPr>
              <p:grpSpPr bwMode="auto">
                <a:xfrm>
                  <a:off x="2542" y="3102"/>
                  <a:ext cx="258" cy="104"/>
                  <a:chOff x="3024" y="672"/>
                  <a:chExt cx="480" cy="192"/>
                </a:xfrm>
              </p:grpSpPr>
              <p:sp>
                <p:nvSpPr>
                  <p:cNvPr id="715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16" name="Line 4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17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18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19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20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6" name="Group 456"/>
                <p:cNvGrpSpPr>
                  <a:grpSpLocks/>
                </p:cNvGrpSpPr>
                <p:nvPr/>
              </p:nvGrpSpPr>
              <p:grpSpPr bwMode="auto">
                <a:xfrm>
                  <a:off x="2542" y="3387"/>
                  <a:ext cx="258" cy="104"/>
                  <a:chOff x="3024" y="672"/>
                  <a:chExt cx="480" cy="192"/>
                </a:xfrm>
              </p:grpSpPr>
              <p:sp>
                <p:nvSpPr>
                  <p:cNvPr id="709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10" name="Line 4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11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12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13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14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7" name="Group 463"/>
                <p:cNvGrpSpPr>
                  <a:grpSpLocks/>
                </p:cNvGrpSpPr>
                <p:nvPr/>
              </p:nvGrpSpPr>
              <p:grpSpPr bwMode="auto">
                <a:xfrm>
                  <a:off x="2542" y="3619"/>
                  <a:ext cx="258" cy="104"/>
                  <a:chOff x="3024" y="672"/>
                  <a:chExt cx="480" cy="192"/>
                </a:xfrm>
              </p:grpSpPr>
              <p:sp>
                <p:nvSpPr>
                  <p:cNvPr id="703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04" name="Line 4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05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06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07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08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8" name="Group 470"/>
                <p:cNvGrpSpPr>
                  <a:grpSpLocks/>
                </p:cNvGrpSpPr>
                <p:nvPr/>
              </p:nvGrpSpPr>
              <p:grpSpPr bwMode="auto">
                <a:xfrm>
                  <a:off x="2542" y="3852"/>
                  <a:ext cx="258" cy="104"/>
                  <a:chOff x="3024" y="672"/>
                  <a:chExt cx="480" cy="192"/>
                </a:xfrm>
              </p:grpSpPr>
              <p:sp>
                <p:nvSpPr>
                  <p:cNvPr id="697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98" name="Line 4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99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00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01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702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89" name="Group 477"/>
                <p:cNvGrpSpPr>
                  <a:grpSpLocks/>
                </p:cNvGrpSpPr>
                <p:nvPr/>
              </p:nvGrpSpPr>
              <p:grpSpPr bwMode="auto">
                <a:xfrm>
                  <a:off x="2542" y="4137"/>
                  <a:ext cx="258" cy="104"/>
                  <a:chOff x="3024" y="672"/>
                  <a:chExt cx="480" cy="192"/>
                </a:xfrm>
              </p:grpSpPr>
              <p:sp>
                <p:nvSpPr>
                  <p:cNvPr id="691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92" name="Line 4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93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94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95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96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90" name="Group 484"/>
                <p:cNvGrpSpPr>
                  <a:grpSpLocks/>
                </p:cNvGrpSpPr>
                <p:nvPr/>
              </p:nvGrpSpPr>
              <p:grpSpPr bwMode="auto">
                <a:xfrm>
                  <a:off x="2542" y="4370"/>
                  <a:ext cx="258" cy="104"/>
                  <a:chOff x="3024" y="672"/>
                  <a:chExt cx="480" cy="192"/>
                </a:xfrm>
              </p:grpSpPr>
              <p:sp>
                <p:nvSpPr>
                  <p:cNvPr id="685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86" name="Line 4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87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88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89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90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91" name="Group 491"/>
                <p:cNvGrpSpPr>
                  <a:grpSpLocks/>
                </p:cNvGrpSpPr>
                <p:nvPr/>
              </p:nvGrpSpPr>
              <p:grpSpPr bwMode="auto">
                <a:xfrm>
                  <a:off x="2542" y="4602"/>
                  <a:ext cx="258" cy="104"/>
                  <a:chOff x="3024" y="672"/>
                  <a:chExt cx="480" cy="192"/>
                </a:xfrm>
              </p:grpSpPr>
              <p:sp>
                <p:nvSpPr>
                  <p:cNvPr id="679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80" name="Line 4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81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82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83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84" name="Line 49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592" name="Group 498"/>
                <p:cNvGrpSpPr>
                  <a:grpSpLocks/>
                </p:cNvGrpSpPr>
                <p:nvPr/>
              </p:nvGrpSpPr>
              <p:grpSpPr bwMode="auto">
                <a:xfrm>
                  <a:off x="2542" y="4887"/>
                  <a:ext cx="258" cy="104"/>
                  <a:chOff x="3024" y="672"/>
                  <a:chExt cx="480" cy="192"/>
                </a:xfrm>
              </p:grpSpPr>
              <p:sp>
                <p:nvSpPr>
                  <p:cNvPr id="673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74" name="Line 5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75" name="Line 50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76" name="Line 50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77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78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593" name="Line 505"/>
                <p:cNvSpPr>
                  <a:spLocks noChangeShapeType="1"/>
                </p:cNvSpPr>
                <p:nvPr/>
              </p:nvSpPr>
              <p:spPr bwMode="auto">
                <a:xfrm>
                  <a:off x="2542" y="315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94" name="Line 506"/>
                <p:cNvSpPr>
                  <a:spLocks noChangeShapeType="1"/>
                </p:cNvSpPr>
                <p:nvPr/>
              </p:nvSpPr>
              <p:spPr bwMode="auto">
                <a:xfrm>
                  <a:off x="2542" y="3412"/>
                  <a:ext cx="0" cy="13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95" name="Line 507"/>
                <p:cNvSpPr>
                  <a:spLocks noChangeShapeType="1"/>
                </p:cNvSpPr>
                <p:nvPr/>
              </p:nvSpPr>
              <p:spPr bwMode="auto">
                <a:xfrm>
                  <a:off x="2542" y="3671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96" name="Line 508"/>
                <p:cNvSpPr>
                  <a:spLocks noChangeShapeType="1"/>
                </p:cNvSpPr>
                <p:nvPr/>
              </p:nvSpPr>
              <p:spPr bwMode="auto">
                <a:xfrm>
                  <a:off x="2542" y="3911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97" name="Line 509"/>
                <p:cNvSpPr>
                  <a:spLocks noChangeShapeType="1"/>
                </p:cNvSpPr>
                <p:nvPr/>
              </p:nvSpPr>
              <p:spPr bwMode="auto">
                <a:xfrm>
                  <a:off x="2542" y="4163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98" name="Line 510"/>
                <p:cNvSpPr>
                  <a:spLocks noChangeShapeType="1"/>
                </p:cNvSpPr>
                <p:nvPr/>
              </p:nvSpPr>
              <p:spPr bwMode="auto">
                <a:xfrm>
                  <a:off x="2542" y="4421"/>
                  <a:ext cx="0" cy="1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599" name="Line 511"/>
                <p:cNvSpPr>
                  <a:spLocks noChangeShapeType="1"/>
                </p:cNvSpPr>
                <p:nvPr/>
              </p:nvSpPr>
              <p:spPr bwMode="auto">
                <a:xfrm>
                  <a:off x="2542" y="467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00" name="Line 512"/>
                <p:cNvSpPr>
                  <a:spLocks noChangeShapeType="1"/>
                </p:cNvSpPr>
                <p:nvPr/>
              </p:nvSpPr>
              <p:spPr bwMode="auto">
                <a:xfrm>
                  <a:off x="2542" y="4930"/>
                  <a:ext cx="0" cy="1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01" name="Line 513"/>
                <p:cNvSpPr>
                  <a:spLocks noChangeShapeType="1"/>
                </p:cNvSpPr>
                <p:nvPr/>
              </p:nvSpPr>
              <p:spPr bwMode="auto">
                <a:xfrm>
                  <a:off x="2800" y="32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02" name="Line 514"/>
                <p:cNvSpPr>
                  <a:spLocks noChangeShapeType="1"/>
                </p:cNvSpPr>
                <p:nvPr/>
              </p:nvSpPr>
              <p:spPr bwMode="auto">
                <a:xfrm>
                  <a:off x="2800" y="3723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03" name="Line 515"/>
                <p:cNvSpPr>
                  <a:spLocks noChangeShapeType="1"/>
                </p:cNvSpPr>
                <p:nvPr/>
              </p:nvSpPr>
              <p:spPr bwMode="auto">
                <a:xfrm>
                  <a:off x="2800" y="4241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04" name="Line 516"/>
                <p:cNvSpPr>
                  <a:spLocks noChangeShapeType="1"/>
                </p:cNvSpPr>
                <p:nvPr/>
              </p:nvSpPr>
              <p:spPr bwMode="auto">
                <a:xfrm>
                  <a:off x="2800" y="47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605" name="Group 517"/>
                <p:cNvGrpSpPr>
                  <a:grpSpLocks/>
                </p:cNvGrpSpPr>
                <p:nvPr/>
              </p:nvGrpSpPr>
              <p:grpSpPr bwMode="auto">
                <a:xfrm>
                  <a:off x="2800" y="4732"/>
                  <a:ext cx="258" cy="104"/>
                  <a:chOff x="3024" y="672"/>
                  <a:chExt cx="480" cy="192"/>
                </a:xfrm>
              </p:grpSpPr>
              <p:sp>
                <p:nvSpPr>
                  <p:cNvPr id="667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68" name="Line 5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69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70" name="Line 52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71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72" name="Line 52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606" name="Group 524"/>
                <p:cNvGrpSpPr>
                  <a:grpSpLocks/>
                </p:cNvGrpSpPr>
                <p:nvPr/>
              </p:nvGrpSpPr>
              <p:grpSpPr bwMode="auto">
                <a:xfrm>
                  <a:off x="2800" y="4267"/>
                  <a:ext cx="258" cy="103"/>
                  <a:chOff x="3024" y="672"/>
                  <a:chExt cx="480" cy="192"/>
                </a:xfrm>
              </p:grpSpPr>
              <p:sp>
                <p:nvSpPr>
                  <p:cNvPr id="661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62" name="Line 5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63" name="Line 5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64" name="Line 52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65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66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607" name="Group 531"/>
                <p:cNvGrpSpPr>
                  <a:grpSpLocks/>
                </p:cNvGrpSpPr>
                <p:nvPr/>
              </p:nvGrpSpPr>
              <p:grpSpPr bwMode="auto">
                <a:xfrm>
                  <a:off x="2800" y="3723"/>
                  <a:ext cx="258" cy="103"/>
                  <a:chOff x="3024" y="672"/>
                  <a:chExt cx="480" cy="192"/>
                </a:xfrm>
              </p:grpSpPr>
              <p:sp>
                <p:nvSpPr>
                  <p:cNvPr id="655" name="Line 53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56" name="Line 5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57" name="Line 5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58" name="Line 53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59" name="Line 53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60" name="Line 53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608" name="Group 538"/>
                <p:cNvGrpSpPr>
                  <a:grpSpLocks/>
                </p:cNvGrpSpPr>
                <p:nvPr/>
              </p:nvGrpSpPr>
              <p:grpSpPr bwMode="auto">
                <a:xfrm>
                  <a:off x="2818" y="3248"/>
                  <a:ext cx="258" cy="104"/>
                  <a:chOff x="3024" y="672"/>
                  <a:chExt cx="480" cy="192"/>
                </a:xfrm>
              </p:grpSpPr>
              <p:sp>
                <p:nvSpPr>
                  <p:cNvPr id="649" name="Line 53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50" name="Line 5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51" name="Line 5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52" name="Line 54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53" name="Line 54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54" name="Line 54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609" name="Line 545"/>
                <p:cNvSpPr>
                  <a:spLocks noChangeShapeType="1"/>
                </p:cNvSpPr>
                <p:nvPr/>
              </p:nvSpPr>
              <p:spPr bwMode="auto">
                <a:xfrm>
                  <a:off x="3058" y="3335"/>
                  <a:ext cx="0" cy="4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10" name="Line 546"/>
                <p:cNvSpPr>
                  <a:spLocks noChangeShapeType="1"/>
                </p:cNvSpPr>
                <p:nvPr/>
              </p:nvSpPr>
              <p:spPr bwMode="auto">
                <a:xfrm>
                  <a:off x="3058" y="4370"/>
                  <a:ext cx="0" cy="4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611" name="Group 547"/>
                <p:cNvGrpSpPr>
                  <a:grpSpLocks/>
                </p:cNvGrpSpPr>
                <p:nvPr/>
              </p:nvGrpSpPr>
              <p:grpSpPr bwMode="auto">
                <a:xfrm>
                  <a:off x="3058" y="4474"/>
                  <a:ext cx="259" cy="103"/>
                  <a:chOff x="3024" y="672"/>
                  <a:chExt cx="480" cy="192"/>
                </a:xfrm>
              </p:grpSpPr>
              <p:sp>
                <p:nvSpPr>
                  <p:cNvPr id="643" name="Line 54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44" name="Line 5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45" name="Line 5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46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47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48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612" name="Group 554"/>
                <p:cNvGrpSpPr>
                  <a:grpSpLocks/>
                </p:cNvGrpSpPr>
                <p:nvPr/>
              </p:nvGrpSpPr>
              <p:grpSpPr bwMode="auto">
                <a:xfrm>
                  <a:off x="3058" y="3491"/>
                  <a:ext cx="259" cy="103"/>
                  <a:chOff x="3024" y="672"/>
                  <a:chExt cx="480" cy="192"/>
                </a:xfrm>
              </p:grpSpPr>
              <p:sp>
                <p:nvSpPr>
                  <p:cNvPr id="637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38" name="Line 5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39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40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41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642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613" name="Line 561"/>
                <p:cNvSpPr>
                  <a:spLocks noChangeShapeType="1"/>
                </p:cNvSpPr>
                <p:nvPr/>
              </p:nvSpPr>
              <p:spPr bwMode="auto">
                <a:xfrm>
                  <a:off x="3317" y="3594"/>
                  <a:ext cx="0" cy="9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14" name="Line 562"/>
                <p:cNvSpPr>
                  <a:spLocks noChangeShapeType="1"/>
                </p:cNvSpPr>
                <p:nvPr/>
              </p:nvSpPr>
              <p:spPr bwMode="auto">
                <a:xfrm>
                  <a:off x="2670" y="2973"/>
                  <a:ext cx="0" cy="19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15" name="Line 563"/>
                <p:cNvSpPr>
                  <a:spLocks noChangeShapeType="1"/>
                </p:cNvSpPr>
                <p:nvPr/>
              </p:nvSpPr>
              <p:spPr bwMode="auto">
                <a:xfrm>
                  <a:off x="2929" y="2973"/>
                  <a:ext cx="0" cy="17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16" name="Line 564"/>
                <p:cNvSpPr>
                  <a:spLocks noChangeShapeType="1"/>
                </p:cNvSpPr>
                <p:nvPr/>
              </p:nvSpPr>
              <p:spPr bwMode="auto">
                <a:xfrm>
                  <a:off x="3188" y="2973"/>
                  <a:ext cx="0" cy="150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17" name="Oval 565"/>
                <p:cNvSpPr>
                  <a:spLocks noChangeArrowheads="1"/>
                </p:cNvSpPr>
                <p:nvPr/>
              </p:nvSpPr>
              <p:spPr bwMode="auto">
                <a:xfrm>
                  <a:off x="2399" y="3154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18" name="Oval 566"/>
                <p:cNvSpPr>
                  <a:spLocks noChangeArrowheads="1"/>
                </p:cNvSpPr>
                <p:nvPr/>
              </p:nvSpPr>
              <p:spPr bwMode="auto">
                <a:xfrm>
                  <a:off x="2403" y="3406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19" name="Oval 567"/>
                <p:cNvSpPr>
                  <a:spLocks noChangeArrowheads="1"/>
                </p:cNvSpPr>
                <p:nvPr/>
              </p:nvSpPr>
              <p:spPr bwMode="auto">
                <a:xfrm>
                  <a:off x="2399" y="3671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0" name="Oval 568"/>
                <p:cNvSpPr>
                  <a:spLocks noChangeArrowheads="1"/>
                </p:cNvSpPr>
                <p:nvPr/>
              </p:nvSpPr>
              <p:spPr bwMode="auto">
                <a:xfrm>
                  <a:off x="2403" y="3908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1" name="Oval 569"/>
                <p:cNvSpPr>
                  <a:spLocks noChangeArrowheads="1"/>
                </p:cNvSpPr>
                <p:nvPr/>
              </p:nvSpPr>
              <p:spPr bwMode="auto">
                <a:xfrm>
                  <a:off x="2403" y="4157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2" name="Oval 570"/>
                <p:cNvSpPr>
                  <a:spLocks noChangeArrowheads="1"/>
                </p:cNvSpPr>
                <p:nvPr/>
              </p:nvSpPr>
              <p:spPr bwMode="auto">
                <a:xfrm>
                  <a:off x="2403" y="4428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3" name="Oval 571"/>
                <p:cNvSpPr>
                  <a:spLocks noChangeArrowheads="1"/>
                </p:cNvSpPr>
                <p:nvPr/>
              </p:nvSpPr>
              <p:spPr bwMode="auto">
                <a:xfrm>
                  <a:off x="2399" y="4667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4" name="Oval 572"/>
                <p:cNvSpPr>
                  <a:spLocks noChangeArrowheads="1"/>
                </p:cNvSpPr>
                <p:nvPr/>
              </p:nvSpPr>
              <p:spPr bwMode="auto">
                <a:xfrm>
                  <a:off x="2399" y="4919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5" name="Oval 573"/>
                <p:cNvSpPr>
                  <a:spLocks noChangeArrowheads="1"/>
                </p:cNvSpPr>
                <p:nvPr/>
              </p:nvSpPr>
              <p:spPr bwMode="auto">
                <a:xfrm>
                  <a:off x="2658" y="33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6" name="Oval 574"/>
                <p:cNvSpPr>
                  <a:spLocks noChangeArrowheads="1"/>
                </p:cNvSpPr>
                <p:nvPr/>
              </p:nvSpPr>
              <p:spPr bwMode="auto">
                <a:xfrm>
                  <a:off x="2661" y="382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7" name="Oval 575"/>
                <p:cNvSpPr>
                  <a:spLocks noChangeArrowheads="1"/>
                </p:cNvSpPr>
                <p:nvPr/>
              </p:nvSpPr>
              <p:spPr bwMode="auto">
                <a:xfrm>
                  <a:off x="2664" y="4338"/>
                  <a:ext cx="26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8" name="Oval 576"/>
                <p:cNvSpPr>
                  <a:spLocks noChangeArrowheads="1"/>
                </p:cNvSpPr>
                <p:nvPr/>
              </p:nvSpPr>
              <p:spPr bwMode="auto">
                <a:xfrm>
                  <a:off x="2661" y="48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29" name="Oval 577"/>
                <p:cNvSpPr>
                  <a:spLocks noChangeArrowheads="1"/>
                </p:cNvSpPr>
                <p:nvPr/>
              </p:nvSpPr>
              <p:spPr bwMode="auto">
                <a:xfrm>
                  <a:off x="2923" y="469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30" name="Oval 578"/>
                <p:cNvSpPr>
                  <a:spLocks noChangeArrowheads="1"/>
                </p:cNvSpPr>
                <p:nvPr/>
              </p:nvSpPr>
              <p:spPr bwMode="auto">
                <a:xfrm>
                  <a:off x="3185" y="4441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31" name="Oval 579"/>
                <p:cNvSpPr>
                  <a:spLocks noChangeArrowheads="1"/>
                </p:cNvSpPr>
                <p:nvPr/>
              </p:nvSpPr>
              <p:spPr bwMode="auto">
                <a:xfrm>
                  <a:off x="2919" y="3690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632" name="Text Box 580"/>
                <p:cNvSpPr txBox="1">
                  <a:spLocks noChangeArrowheads="1"/>
                </p:cNvSpPr>
                <p:nvPr/>
              </p:nvSpPr>
              <p:spPr bwMode="auto">
                <a:xfrm>
                  <a:off x="2179" y="2634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1</a:t>
                  </a:r>
                </a:p>
              </p:txBody>
            </p:sp>
            <p:sp>
              <p:nvSpPr>
                <p:cNvPr id="633" name="Text Box 581"/>
                <p:cNvSpPr txBox="1">
                  <a:spLocks noChangeArrowheads="1"/>
                </p:cNvSpPr>
                <p:nvPr/>
              </p:nvSpPr>
              <p:spPr bwMode="auto">
                <a:xfrm>
                  <a:off x="2426" y="2637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2</a:t>
                  </a:r>
                </a:p>
              </p:txBody>
            </p:sp>
            <p:sp>
              <p:nvSpPr>
                <p:cNvPr id="634" name="Text Box 582"/>
                <p:cNvSpPr txBox="1">
                  <a:spLocks noChangeArrowheads="1"/>
                </p:cNvSpPr>
                <p:nvPr/>
              </p:nvSpPr>
              <p:spPr bwMode="auto">
                <a:xfrm>
                  <a:off x="2687" y="2640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3</a:t>
                  </a:r>
                </a:p>
              </p:txBody>
            </p:sp>
            <p:sp>
              <p:nvSpPr>
                <p:cNvPr id="635" name="Text Box 583"/>
                <p:cNvSpPr txBox="1">
                  <a:spLocks noChangeArrowheads="1"/>
                </p:cNvSpPr>
                <p:nvPr/>
              </p:nvSpPr>
              <p:spPr bwMode="auto">
                <a:xfrm>
                  <a:off x="2956" y="2648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4</a:t>
                  </a:r>
                </a:p>
              </p:txBody>
            </p:sp>
            <p:sp>
              <p:nvSpPr>
                <p:cNvPr id="636" name="Text Box 584"/>
                <p:cNvSpPr txBox="1">
                  <a:spLocks noChangeArrowheads="1"/>
                </p:cNvSpPr>
                <p:nvPr/>
              </p:nvSpPr>
              <p:spPr bwMode="auto">
                <a:xfrm>
                  <a:off x="2880" y="4917"/>
                  <a:ext cx="563" cy="443"/>
                </a:xfrm>
                <a:prstGeom prst="rect">
                  <a:avLst/>
                </a:prstGeom>
                <a:noFill/>
                <a:ln w="25400" cap="sq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LUT</a:t>
                  </a:r>
                </a:p>
              </p:txBody>
            </p:sp>
          </p:grpSp>
        </p:grpSp>
        <p:grpSp>
          <p:nvGrpSpPr>
            <p:cNvPr id="817" name="Group 315"/>
            <p:cNvGrpSpPr>
              <a:grpSpLocks/>
            </p:cNvGrpSpPr>
            <p:nvPr/>
          </p:nvGrpSpPr>
          <p:grpSpPr bwMode="auto">
            <a:xfrm>
              <a:off x="3807821" y="2809920"/>
              <a:ext cx="921610" cy="1527324"/>
              <a:chOff x="655" y="2587"/>
              <a:chExt cx="1364" cy="2726"/>
            </a:xfrm>
          </p:grpSpPr>
          <p:sp>
            <p:nvSpPr>
              <p:cNvPr id="818" name="Line 318"/>
              <p:cNvSpPr>
                <a:spLocks noChangeShapeType="1"/>
              </p:cNvSpPr>
              <p:nvPr/>
            </p:nvSpPr>
            <p:spPr bwMode="auto">
              <a:xfrm>
                <a:off x="1786" y="3965"/>
                <a:ext cx="23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819" name="Group 319"/>
              <p:cNvGrpSpPr>
                <a:grpSpLocks/>
              </p:cNvGrpSpPr>
              <p:nvPr/>
            </p:nvGrpSpPr>
            <p:grpSpPr bwMode="auto">
              <a:xfrm>
                <a:off x="655" y="2587"/>
                <a:ext cx="1264" cy="2726"/>
                <a:chOff x="2179" y="2634"/>
                <a:chExt cx="1264" cy="2726"/>
              </a:xfrm>
            </p:grpSpPr>
            <p:sp>
              <p:nvSpPr>
                <p:cNvPr id="820" name="Rectangle 320"/>
                <p:cNvSpPr>
                  <a:spLocks noChangeArrowheads="1"/>
                </p:cNvSpPr>
                <p:nvPr/>
              </p:nvSpPr>
              <p:spPr bwMode="auto">
                <a:xfrm>
                  <a:off x="2205" y="310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1" name="Rectangle 321"/>
                <p:cNvSpPr>
                  <a:spLocks noChangeArrowheads="1"/>
                </p:cNvSpPr>
                <p:nvPr/>
              </p:nvSpPr>
              <p:spPr bwMode="auto">
                <a:xfrm>
                  <a:off x="2205" y="3231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2" name="Rectangle 322"/>
                <p:cNvSpPr>
                  <a:spLocks noChangeArrowheads="1"/>
                </p:cNvSpPr>
                <p:nvPr/>
              </p:nvSpPr>
              <p:spPr bwMode="auto">
                <a:xfrm>
                  <a:off x="2205" y="336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3" name="Rectangle 323"/>
                <p:cNvSpPr>
                  <a:spLocks noChangeArrowheads="1"/>
                </p:cNvSpPr>
                <p:nvPr/>
              </p:nvSpPr>
              <p:spPr bwMode="auto">
                <a:xfrm>
                  <a:off x="2205" y="349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4" name="Rectangle 324"/>
                <p:cNvSpPr>
                  <a:spLocks noChangeArrowheads="1"/>
                </p:cNvSpPr>
                <p:nvPr/>
              </p:nvSpPr>
              <p:spPr bwMode="auto">
                <a:xfrm>
                  <a:off x="2205" y="3619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5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05" y="374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6" name="Rectangle 326"/>
                <p:cNvSpPr>
                  <a:spLocks noChangeArrowheads="1"/>
                </p:cNvSpPr>
                <p:nvPr/>
              </p:nvSpPr>
              <p:spPr bwMode="auto">
                <a:xfrm>
                  <a:off x="2205" y="398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7" name="Rectangle 327"/>
                <p:cNvSpPr>
                  <a:spLocks noChangeArrowheads="1"/>
                </p:cNvSpPr>
                <p:nvPr/>
              </p:nvSpPr>
              <p:spPr bwMode="auto">
                <a:xfrm>
                  <a:off x="2205" y="385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8" name="Rectangle 328"/>
                <p:cNvSpPr>
                  <a:spLocks noChangeArrowheads="1"/>
                </p:cNvSpPr>
                <p:nvPr/>
              </p:nvSpPr>
              <p:spPr bwMode="auto">
                <a:xfrm>
                  <a:off x="2205" y="411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29" name="Rectangle 329"/>
                <p:cNvSpPr>
                  <a:spLocks noChangeArrowheads="1"/>
                </p:cNvSpPr>
                <p:nvPr/>
              </p:nvSpPr>
              <p:spPr bwMode="auto">
                <a:xfrm>
                  <a:off x="2205" y="424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30" name="Rectangle 330"/>
                <p:cNvSpPr>
                  <a:spLocks noChangeArrowheads="1"/>
                </p:cNvSpPr>
                <p:nvPr/>
              </p:nvSpPr>
              <p:spPr bwMode="auto">
                <a:xfrm>
                  <a:off x="2205" y="437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31" name="Rectangle 331"/>
                <p:cNvSpPr>
                  <a:spLocks noChangeArrowheads="1"/>
                </p:cNvSpPr>
                <p:nvPr/>
              </p:nvSpPr>
              <p:spPr bwMode="auto">
                <a:xfrm>
                  <a:off x="2205" y="4499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32" name="Rectangle 332"/>
                <p:cNvSpPr>
                  <a:spLocks noChangeArrowheads="1"/>
                </p:cNvSpPr>
                <p:nvPr/>
              </p:nvSpPr>
              <p:spPr bwMode="auto">
                <a:xfrm>
                  <a:off x="2205" y="462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33" name="Rectangle 333"/>
                <p:cNvSpPr>
                  <a:spLocks noChangeArrowheads="1"/>
                </p:cNvSpPr>
                <p:nvPr/>
              </p:nvSpPr>
              <p:spPr bwMode="auto">
                <a:xfrm>
                  <a:off x="2205" y="4755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34" name="Rectangle 334"/>
                <p:cNvSpPr>
                  <a:spLocks noChangeArrowheads="1"/>
                </p:cNvSpPr>
                <p:nvPr/>
              </p:nvSpPr>
              <p:spPr bwMode="auto">
                <a:xfrm>
                  <a:off x="2205" y="4887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35" name="Rectangle 335"/>
                <p:cNvSpPr>
                  <a:spLocks noChangeArrowheads="1"/>
                </p:cNvSpPr>
                <p:nvPr/>
              </p:nvSpPr>
              <p:spPr bwMode="auto">
                <a:xfrm>
                  <a:off x="2205" y="501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836" name="Group 336"/>
                <p:cNvGrpSpPr>
                  <a:grpSpLocks/>
                </p:cNvGrpSpPr>
                <p:nvPr/>
              </p:nvGrpSpPr>
              <p:grpSpPr bwMode="auto">
                <a:xfrm>
                  <a:off x="2282" y="3050"/>
                  <a:ext cx="260" cy="104"/>
                  <a:chOff x="3024" y="672"/>
                  <a:chExt cx="480" cy="192"/>
                </a:xfrm>
              </p:grpSpPr>
              <p:sp>
                <p:nvSpPr>
                  <p:cNvPr id="1079" name="Line 33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80" name="Line 3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81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82" name="Line 3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83" name="Line 34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84" name="Line 34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837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2412" y="2973"/>
                  <a:ext cx="0" cy="19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838" name="Group 344"/>
                <p:cNvGrpSpPr>
                  <a:grpSpLocks/>
                </p:cNvGrpSpPr>
                <p:nvPr/>
              </p:nvGrpSpPr>
              <p:grpSpPr bwMode="auto">
                <a:xfrm>
                  <a:off x="2282" y="3180"/>
                  <a:ext cx="260" cy="103"/>
                  <a:chOff x="3024" y="672"/>
                  <a:chExt cx="480" cy="192"/>
                </a:xfrm>
              </p:grpSpPr>
              <p:sp>
                <p:nvSpPr>
                  <p:cNvPr id="1073" name="Line 34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74" name="Line 3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75" name="Line 34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76" name="Line 34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77" name="Line 34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78" name="Line 3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39" name="Group 351"/>
                <p:cNvGrpSpPr>
                  <a:grpSpLocks/>
                </p:cNvGrpSpPr>
                <p:nvPr/>
              </p:nvGrpSpPr>
              <p:grpSpPr bwMode="auto">
                <a:xfrm>
                  <a:off x="2282" y="3310"/>
                  <a:ext cx="260" cy="102"/>
                  <a:chOff x="3024" y="672"/>
                  <a:chExt cx="480" cy="192"/>
                </a:xfrm>
              </p:grpSpPr>
              <p:sp>
                <p:nvSpPr>
                  <p:cNvPr id="1067" name="Line 35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68" name="Line 3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69" name="Line 35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70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71" name="Line 35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72" name="Line 3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0" name="Group 358"/>
                <p:cNvGrpSpPr>
                  <a:grpSpLocks/>
                </p:cNvGrpSpPr>
                <p:nvPr/>
              </p:nvGrpSpPr>
              <p:grpSpPr bwMode="auto">
                <a:xfrm>
                  <a:off x="2282" y="3438"/>
                  <a:ext cx="260" cy="104"/>
                  <a:chOff x="3024" y="672"/>
                  <a:chExt cx="480" cy="192"/>
                </a:xfrm>
              </p:grpSpPr>
              <p:sp>
                <p:nvSpPr>
                  <p:cNvPr id="1061" name="Line 35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62" name="Line 3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63" name="Line 36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64" name="Line 36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65" name="Line 36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66" name="Line 36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1" name="Group 365"/>
                <p:cNvGrpSpPr>
                  <a:grpSpLocks/>
                </p:cNvGrpSpPr>
                <p:nvPr/>
              </p:nvGrpSpPr>
              <p:grpSpPr bwMode="auto">
                <a:xfrm>
                  <a:off x="2282" y="3568"/>
                  <a:ext cx="260" cy="103"/>
                  <a:chOff x="3024" y="672"/>
                  <a:chExt cx="480" cy="192"/>
                </a:xfrm>
              </p:grpSpPr>
              <p:sp>
                <p:nvSpPr>
                  <p:cNvPr id="1055" name="Line 36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6" name="Line 3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7" name="Line 36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8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9" name="Line 37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60" name="Line 37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2" name="Group 372"/>
                <p:cNvGrpSpPr>
                  <a:grpSpLocks/>
                </p:cNvGrpSpPr>
                <p:nvPr/>
              </p:nvGrpSpPr>
              <p:grpSpPr bwMode="auto">
                <a:xfrm>
                  <a:off x="2282" y="3690"/>
                  <a:ext cx="260" cy="104"/>
                  <a:chOff x="3024" y="672"/>
                  <a:chExt cx="480" cy="192"/>
                </a:xfrm>
              </p:grpSpPr>
              <p:sp>
                <p:nvSpPr>
                  <p:cNvPr id="1049" name="Line 37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0" name="Line 3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1" name="Line 37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2" name="Line 37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3" name="Line 37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54" name="Line 37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3" name="Group 379"/>
                <p:cNvGrpSpPr>
                  <a:grpSpLocks/>
                </p:cNvGrpSpPr>
                <p:nvPr/>
              </p:nvGrpSpPr>
              <p:grpSpPr bwMode="auto">
                <a:xfrm>
                  <a:off x="2282" y="3811"/>
                  <a:ext cx="260" cy="103"/>
                  <a:chOff x="3024" y="672"/>
                  <a:chExt cx="480" cy="192"/>
                </a:xfrm>
              </p:grpSpPr>
              <p:sp>
                <p:nvSpPr>
                  <p:cNvPr id="1043" name="Line 38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44" name="Line 3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45" name="Line 38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46" name="Line 38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47" name="Line 38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48" name="Line 38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4" name="Group 386"/>
                <p:cNvGrpSpPr>
                  <a:grpSpLocks/>
                </p:cNvGrpSpPr>
                <p:nvPr/>
              </p:nvGrpSpPr>
              <p:grpSpPr bwMode="auto">
                <a:xfrm>
                  <a:off x="2282" y="3936"/>
                  <a:ext cx="260" cy="104"/>
                  <a:chOff x="3024" y="672"/>
                  <a:chExt cx="480" cy="192"/>
                </a:xfrm>
              </p:grpSpPr>
              <p:sp>
                <p:nvSpPr>
                  <p:cNvPr id="1037" name="Line 38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38" name="Line 3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39" name="Line 38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40" name="Line 39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41" name="Line 39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42" name="Line 39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5" name="Group 393"/>
                <p:cNvGrpSpPr>
                  <a:grpSpLocks/>
                </p:cNvGrpSpPr>
                <p:nvPr/>
              </p:nvGrpSpPr>
              <p:grpSpPr bwMode="auto">
                <a:xfrm>
                  <a:off x="2282" y="4060"/>
                  <a:ext cx="260" cy="103"/>
                  <a:chOff x="3024" y="672"/>
                  <a:chExt cx="480" cy="192"/>
                </a:xfrm>
              </p:grpSpPr>
              <p:sp>
                <p:nvSpPr>
                  <p:cNvPr id="1031" name="Line 39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32" name="Line 3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33" name="Line 39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34" name="Line 39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35" name="Line 39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36" name="Line 39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6" name="Group 400"/>
                <p:cNvGrpSpPr>
                  <a:grpSpLocks/>
                </p:cNvGrpSpPr>
                <p:nvPr/>
              </p:nvGrpSpPr>
              <p:grpSpPr bwMode="auto">
                <a:xfrm>
                  <a:off x="2282" y="4188"/>
                  <a:ext cx="260" cy="104"/>
                  <a:chOff x="3024" y="672"/>
                  <a:chExt cx="480" cy="192"/>
                </a:xfrm>
              </p:grpSpPr>
              <p:sp>
                <p:nvSpPr>
                  <p:cNvPr id="1025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6" name="Line 4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7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8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9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30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7" name="Group 407"/>
                <p:cNvGrpSpPr>
                  <a:grpSpLocks/>
                </p:cNvGrpSpPr>
                <p:nvPr/>
              </p:nvGrpSpPr>
              <p:grpSpPr bwMode="auto">
                <a:xfrm>
                  <a:off x="2282" y="4318"/>
                  <a:ext cx="260" cy="103"/>
                  <a:chOff x="3024" y="672"/>
                  <a:chExt cx="480" cy="192"/>
                </a:xfrm>
              </p:grpSpPr>
              <p:sp>
                <p:nvSpPr>
                  <p:cNvPr id="1019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0" name="Line 4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1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2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3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24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8" name="Group 414"/>
                <p:cNvGrpSpPr>
                  <a:grpSpLocks/>
                </p:cNvGrpSpPr>
                <p:nvPr/>
              </p:nvGrpSpPr>
              <p:grpSpPr bwMode="auto">
                <a:xfrm>
                  <a:off x="2282" y="4444"/>
                  <a:ext cx="260" cy="104"/>
                  <a:chOff x="3024" y="672"/>
                  <a:chExt cx="480" cy="192"/>
                </a:xfrm>
              </p:grpSpPr>
              <p:sp>
                <p:nvSpPr>
                  <p:cNvPr id="1013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14" name="Line 4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15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16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17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18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49" name="Group 421"/>
                <p:cNvGrpSpPr>
                  <a:grpSpLocks/>
                </p:cNvGrpSpPr>
                <p:nvPr/>
              </p:nvGrpSpPr>
              <p:grpSpPr bwMode="auto">
                <a:xfrm>
                  <a:off x="2282" y="4570"/>
                  <a:ext cx="260" cy="104"/>
                  <a:chOff x="3024" y="672"/>
                  <a:chExt cx="480" cy="192"/>
                </a:xfrm>
              </p:grpSpPr>
              <p:sp>
                <p:nvSpPr>
                  <p:cNvPr id="1007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08" name="Line 4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09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10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11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12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0" name="Group 428"/>
                <p:cNvGrpSpPr>
                  <a:grpSpLocks/>
                </p:cNvGrpSpPr>
                <p:nvPr/>
              </p:nvGrpSpPr>
              <p:grpSpPr bwMode="auto">
                <a:xfrm>
                  <a:off x="2282" y="4700"/>
                  <a:ext cx="260" cy="103"/>
                  <a:chOff x="3024" y="672"/>
                  <a:chExt cx="480" cy="192"/>
                </a:xfrm>
              </p:grpSpPr>
              <p:sp>
                <p:nvSpPr>
                  <p:cNvPr id="1001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02" name="Line 4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03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04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05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06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1" name="Group 435"/>
                <p:cNvGrpSpPr>
                  <a:grpSpLocks/>
                </p:cNvGrpSpPr>
                <p:nvPr/>
              </p:nvGrpSpPr>
              <p:grpSpPr bwMode="auto">
                <a:xfrm>
                  <a:off x="2282" y="4829"/>
                  <a:ext cx="260" cy="104"/>
                  <a:chOff x="3024" y="672"/>
                  <a:chExt cx="480" cy="192"/>
                </a:xfrm>
              </p:grpSpPr>
              <p:sp>
                <p:nvSpPr>
                  <p:cNvPr id="995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6" name="Line 4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7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8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9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000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2" name="Group 442"/>
                <p:cNvGrpSpPr>
                  <a:grpSpLocks/>
                </p:cNvGrpSpPr>
                <p:nvPr/>
              </p:nvGrpSpPr>
              <p:grpSpPr bwMode="auto">
                <a:xfrm>
                  <a:off x="2282" y="4955"/>
                  <a:ext cx="260" cy="103"/>
                  <a:chOff x="3024" y="672"/>
                  <a:chExt cx="480" cy="192"/>
                </a:xfrm>
              </p:grpSpPr>
              <p:sp>
                <p:nvSpPr>
                  <p:cNvPr id="989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0" name="Line 4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1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2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3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94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3" name="Group 449"/>
                <p:cNvGrpSpPr>
                  <a:grpSpLocks/>
                </p:cNvGrpSpPr>
                <p:nvPr/>
              </p:nvGrpSpPr>
              <p:grpSpPr bwMode="auto">
                <a:xfrm>
                  <a:off x="2542" y="3102"/>
                  <a:ext cx="258" cy="104"/>
                  <a:chOff x="3024" y="672"/>
                  <a:chExt cx="480" cy="192"/>
                </a:xfrm>
              </p:grpSpPr>
              <p:sp>
                <p:nvSpPr>
                  <p:cNvPr id="983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84" name="Line 4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85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86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87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88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4" name="Group 456"/>
                <p:cNvGrpSpPr>
                  <a:grpSpLocks/>
                </p:cNvGrpSpPr>
                <p:nvPr/>
              </p:nvGrpSpPr>
              <p:grpSpPr bwMode="auto">
                <a:xfrm>
                  <a:off x="2542" y="3387"/>
                  <a:ext cx="258" cy="104"/>
                  <a:chOff x="3024" y="672"/>
                  <a:chExt cx="480" cy="192"/>
                </a:xfrm>
              </p:grpSpPr>
              <p:sp>
                <p:nvSpPr>
                  <p:cNvPr id="977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78" name="Line 4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79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80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81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82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5" name="Group 463"/>
                <p:cNvGrpSpPr>
                  <a:grpSpLocks/>
                </p:cNvGrpSpPr>
                <p:nvPr/>
              </p:nvGrpSpPr>
              <p:grpSpPr bwMode="auto">
                <a:xfrm>
                  <a:off x="2542" y="3619"/>
                  <a:ext cx="258" cy="104"/>
                  <a:chOff x="3024" y="672"/>
                  <a:chExt cx="480" cy="192"/>
                </a:xfrm>
              </p:grpSpPr>
              <p:sp>
                <p:nvSpPr>
                  <p:cNvPr id="971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72" name="Line 4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73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74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75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76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6" name="Group 470"/>
                <p:cNvGrpSpPr>
                  <a:grpSpLocks/>
                </p:cNvGrpSpPr>
                <p:nvPr/>
              </p:nvGrpSpPr>
              <p:grpSpPr bwMode="auto">
                <a:xfrm>
                  <a:off x="2542" y="3852"/>
                  <a:ext cx="258" cy="104"/>
                  <a:chOff x="3024" y="672"/>
                  <a:chExt cx="480" cy="192"/>
                </a:xfrm>
              </p:grpSpPr>
              <p:sp>
                <p:nvSpPr>
                  <p:cNvPr id="965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6" name="Line 4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7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8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9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70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7" name="Group 477"/>
                <p:cNvGrpSpPr>
                  <a:grpSpLocks/>
                </p:cNvGrpSpPr>
                <p:nvPr/>
              </p:nvGrpSpPr>
              <p:grpSpPr bwMode="auto">
                <a:xfrm>
                  <a:off x="2542" y="4137"/>
                  <a:ext cx="258" cy="104"/>
                  <a:chOff x="3024" y="672"/>
                  <a:chExt cx="480" cy="192"/>
                </a:xfrm>
              </p:grpSpPr>
              <p:sp>
                <p:nvSpPr>
                  <p:cNvPr id="959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0" name="Line 4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1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2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3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64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8" name="Group 484"/>
                <p:cNvGrpSpPr>
                  <a:grpSpLocks/>
                </p:cNvGrpSpPr>
                <p:nvPr/>
              </p:nvGrpSpPr>
              <p:grpSpPr bwMode="auto">
                <a:xfrm>
                  <a:off x="2542" y="4370"/>
                  <a:ext cx="258" cy="104"/>
                  <a:chOff x="3024" y="672"/>
                  <a:chExt cx="480" cy="192"/>
                </a:xfrm>
              </p:grpSpPr>
              <p:sp>
                <p:nvSpPr>
                  <p:cNvPr id="953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54" name="Line 4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55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56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57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58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59" name="Group 491"/>
                <p:cNvGrpSpPr>
                  <a:grpSpLocks/>
                </p:cNvGrpSpPr>
                <p:nvPr/>
              </p:nvGrpSpPr>
              <p:grpSpPr bwMode="auto">
                <a:xfrm>
                  <a:off x="2542" y="4602"/>
                  <a:ext cx="258" cy="104"/>
                  <a:chOff x="3024" y="672"/>
                  <a:chExt cx="480" cy="192"/>
                </a:xfrm>
              </p:grpSpPr>
              <p:sp>
                <p:nvSpPr>
                  <p:cNvPr id="947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48" name="Line 4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49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50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51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52" name="Line 49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60" name="Group 498"/>
                <p:cNvGrpSpPr>
                  <a:grpSpLocks/>
                </p:cNvGrpSpPr>
                <p:nvPr/>
              </p:nvGrpSpPr>
              <p:grpSpPr bwMode="auto">
                <a:xfrm>
                  <a:off x="2542" y="4887"/>
                  <a:ext cx="258" cy="104"/>
                  <a:chOff x="3024" y="672"/>
                  <a:chExt cx="480" cy="192"/>
                </a:xfrm>
              </p:grpSpPr>
              <p:sp>
                <p:nvSpPr>
                  <p:cNvPr id="941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42" name="Line 5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43" name="Line 50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44" name="Line 50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45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46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861" name="Line 505"/>
                <p:cNvSpPr>
                  <a:spLocks noChangeShapeType="1"/>
                </p:cNvSpPr>
                <p:nvPr/>
              </p:nvSpPr>
              <p:spPr bwMode="auto">
                <a:xfrm>
                  <a:off x="2542" y="315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62" name="Line 506"/>
                <p:cNvSpPr>
                  <a:spLocks noChangeShapeType="1"/>
                </p:cNvSpPr>
                <p:nvPr/>
              </p:nvSpPr>
              <p:spPr bwMode="auto">
                <a:xfrm>
                  <a:off x="2542" y="3412"/>
                  <a:ext cx="0" cy="13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63" name="Line 507"/>
                <p:cNvSpPr>
                  <a:spLocks noChangeShapeType="1"/>
                </p:cNvSpPr>
                <p:nvPr/>
              </p:nvSpPr>
              <p:spPr bwMode="auto">
                <a:xfrm>
                  <a:off x="2542" y="3671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64" name="Line 508"/>
                <p:cNvSpPr>
                  <a:spLocks noChangeShapeType="1"/>
                </p:cNvSpPr>
                <p:nvPr/>
              </p:nvSpPr>
              <p:spPr bwMode="auto">
                <a:xfrm>
                  <a:off x="2542" y="3911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65" name="Line 509"/>
                <p:cNvSpPr>
                  <a:spLocks noChangeShapeType="1"/>
                </p:cNvSpPr>
                <p:nvPr/>
              </p:nvSpPr>
              <p:spPr bwMode="auto">
                <a:xfrm>
                  <a:off x="2542" y="4163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66" name="Line 510"/>
                <p:cNvSpPr>
                  <a:spLocks noChangeShapeType="1"/>
                </p:cNvSpPr>
                <p:nvPr/>
              </p:nvSpPr>
              <p:spPr bwMode="auto">
                <a:xfrm>
                  <a:off x="2542" y="4421"/>
                  <a:ext cx="0" cy="1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67" name="Line 511"/>
                <p:cNvSpPr>
                  <a:spLocks noChangeShapeType="1"/>
                </p:cNvSpPr>
                <p:nvPr/>
              </p:nvSpPr>
              <p:spPr bwMode="auto">
                <a:xfrm>
                  <a:off x="2542" y="467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68" name="Line 512"/>
                <p:cNvSpPr>
                  <a:spLocks noChangeShapeType="1"/>
                </p:cNvSpPr>
                <p:nvPr/>
              </p:nvSpPr>
              <p:spPr bwMode="auto">
                <a:xfrm>
                  <a:off x="2542" y="4930"/>
                  <a:ext cx="0" cy="1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69" name="Line 513"/>
                <p:cNvSpPr>
                  <a:spLocks noChangeShapeType="1"/>
                </p:cNvSpPr>
                <p:nvPr/>
              </p:nvSpPr>
              <p:spPr bwMode="auto">
                <a:xfrm>
                  <a:off x="2800" y="32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70" name="Line 514"/>
                <p:cNvSpPr>
                  <a:spLocks noChangeShapeType="1"/>
                </p:cNvSpPr>
                <p:nvPr/>
              </p:nvSpPr>
              <p:spPr bwMode="auto">
                <a:xfrm>
                  <a:off x="2800" y="3723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71" name="Line 515"/>
                <p:cNvSpPr>
                  <a:spLocks noChangeShapeType="1"/>
                </p:cNvSpPr>
                <p:nvPr/>
              </p:nvSpPr>
              <p:spPr bwMode="auto">
                <a:xfrm>
                  <a:off x="2800" y="4241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72" name="Line 516"/>
                <p:cNvSpPr>
                  <a:spLocks noChangeShapeType="1"/>
                </p:cNvSpPr>
                <p:nvPr/>
              </p:nvSpPr>
              <p:spPr bwMode="auto">
                <a:xfrm>
                  <a:off x="2800" y="47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873" name="Group 517"/>
                <p:cNvGrpSpPr>
                  <a:grpSpLocks/>
                </p:cNvGrpSpPr>
                <p:nvPr/>
              </p:nvGrpSpPr>
              <p:grpSpPr bwMode="auto">
                <a:xfrm>
                  <a:off x="2800" y="4732"/>
                  <a:ext cx="258" cy="104"/>
                  <a:chOff x="3024" y="672"/>
                  <a:chExt cx="480" cy="192"/>
                </a:xfrm>
              </p:grpSpPr>
              <p:sp>
                <p:nvSpPr>
                  <p:cNvPr id="935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6" name="Line 5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7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8" name="Line 52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9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40" name="Line 52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74" name="Group 524"/>
                <p:cNvGrpSpPr>
                  <a:grpSpLocks/>
                </p:cNvGrpSpPr>
                <p:nvPr/>
              </p:nvGrpSpPr>
              <p:grpSpPr bwMode="auto">
                <a:xfrm>
                  <a:off x="2800" y="4267"/>
                  <a:ext cx="258" cy="103"/>
                  <a:chOff x="3024" y="672"/>
                  <a:chExt cx="480" cy="192"/>
                </a:xfrm>
              </p:grpSpPr>
              <p:sp>
                <p:nvSpPr>
                  <p:cNvPr id="929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0" name="Line 5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1" name="Line 5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2" name="Line 52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3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34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75" name="Group 531"/>
                <p:cNvGrpSpPr>
                  <a:grpSpLocks/>
                </p:cNvGrpSpPr>
                <p:nvPr/>
              </p:nvGrpSpPr>
              <p:grpSpPr bwMode="auto">
                <a:xfrm>
                  <a:off x="2800" y="3723"/>
                  <a:ext cx="258" cy="103"/>
                  <a:chOff x="3024" y="672"/>
                  <a:chExt cx="480" cy="192"/>
                </a:xfrm>
              </p:grpSpPr>
              <p:sp>
                <p:nvSpPr>
                  <p:cNvPr id="923" name="Line 53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24" name="Line 5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25" name="Line 5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26" name="Line 53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27" name="Line 53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28" name="Line 53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76" name="Group 538"/>
                <p:cNvGrpSpPr>
                  <a:grpSpLocks/>
                </p:cNvGrpSpPr>
                <p:nvPr/>
              </p:nvGrpSpPr>
              <p:grpSpPr bwMode="auto">
                <a:xfrm>
                  <a:off x="2818" y="3248"/>
                  <a:ext cx="258" cy="104"/>
                  <a:chOff x="3024" y="672"/>
                  <a:chExt cx="480" cy="192"/>
                </a:xfrm>
              </p:grpSpPr>
              <p:sp>
                <p:nvSpPr>
                  <p:cNvPr id="917" name="Line 53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18" name="Line 5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19" name="Line 5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20" name="Line 54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21" name="Line 54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22" name="Line 54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877" name="Line 545"/>
                <p:cNvSpPr>
                  <a:spLocks noChangeShapeType="1"/>
                </p:cNvSpPr>
                <p:nvPr/>
              </p:nvSpPr>
              <p:spPr bwMode="auto">
                <a:xfrm>
                  <a:off x="3058" y="3335"/>
                  <a:ext cx="0" cy="4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78" name="Line 546"/>
                <p:cNvSpPr>
                  <a:spLocks noChangeShapeType="1"/>
                </p:cNvSpPr>
                <p:nvPr/>
              </p:nvSpPr>
              <p:spPr bwMode="auto">
                <a:xfrm>
                  <a:off x="3058" y="4370"/>
                  <a:ext cx="0" cy="4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879" name="Group 547"/>
                <p:cNvGrpSpPr>
                  <a:grpSpLocks/>
                </p:cNvGrpSpPr>
                <p:nvPr/>
              </p:nvGrpSpPr>
              <p:grpSpPr bwMode="auto">
                <a:xfrm>
                  <a:off x="3058" y="4474"/>
                  <a:ext cx="259" cy="103"/>
                  <a:chOff x="3024" y="672"/>
                  <a:chExt cx="480" cy="192"/>
                </a:xfrm>
              </p:grpSpPr>
              <p:sp>
                <p:nvSpPr>
                  <p:cNvPr id="911" name="Line 54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12" name="Line 5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13" name="Line 5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14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15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16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880" name="Group 554"/>
                <p:cNvGrpSpPr>
                  <a:grpSpLocks/>
                </p:cNvGrpSpPr>
                <p:nvPr/>
              </p:nvGrpSpPr>
              <p:grpSpPr bwMode="auto">
                <a:xfrm>
                  <a:off x="3058" y="3491"/>
                  <a:ext cx="259" cy="103"/>
                  <a:chOff x="3024" y="672"/>
                  <a:chExt cx="480" cy="192"/>
                </a:xfrm>
              </p:grpSpPr>
              <p:sp>
                <p:nvSpPr>
                  <p:cNvPr id="905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06" name="Line 5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07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08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09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910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881" name="Line 561"/>
                <p:cNvSpPr>
                  <a:spLocks noChangeShapeType="1"/>
                </p:cNvSpPr>
                <p:nvPr/>
              </p:nvSpPr>
              <p:spPr bwMode="auto">
                <a:xfrm>
                  <a:off x="3317" y="3594"/>
                  <a:ext cx="0" cy="9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82" name="Line 562"/>
                <p:cNvSpPr>
                  <a:spLocks noChangeShapeType="1"/>
                </p:cNvSpPr>
                <p:nvPr/>
              </p:nvSpPr>
              <p:spPr bwMode="auto">
                <a:xfrm>
                  <a:off x="2670" y="2973"/>
                  <a:ext cx="0" cy="19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83" name="Line 563"/>
                <p:cNvSpPr>
                  <a:spLocks noChangeShapeType="1"/>
                </p:cNvSpPr>
                <p:nvPr/>
              </p:nvSpPr>
              <p:spPr bwMode="auto">
                <a:xfrm>
                  <a:off x="2929" y="2973"/>
                  <a:ext cx="0" cy="17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84" name="Line 564"/>
                <p:cNvSpPr>
                  <a:spLocks noChangeShapeType="1"/>
                </p:cNvSpPr>
                <p:nvPr/>
              </p:nvSpPr>
              <p:spPr bwMode="auto">
                <a:xfrm>
                  <a:off x="3188" y="2973"/>
                  <a:ext cx="0" cy="150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85" name="Oval 565"/>
                <p:cNvSpPr>
                  <a:spLocks noChangeArrowheads="1"/>
                </p:cNvSpPr>
                <p:nvPr/>
              </p:nvSpPr>
              <p:spPr bwMode="auto">
                <a:xfrm>
                  <a:off x="2399" y="3154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86" name="Oval 566"/>
                <p:cNvSpPr>
                  <a:spLocks noChangeArrowheads="1"/>
                </p:cNvSpPr>
                <p:nvPr/>
              </p:nvSpPr>
              <p:spPr bwMode="auto">
                <a:xfrm>
                  <a:off x="2403" y="3406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87" name="Oval 567"/>
                <p:cNvSpPr>
                  <a:spLocks noChangeArrowheads="1"/>
                </p:cNvSpPr>
                <p:nvPr/>
              </p:nvSpPr>
              <p:spPr bwMode="auto">
                <a:xfrm>
                  <a:off x="2399" y="3671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88" name="Oval 568"/>
                <p:cNvSpPr>
                  <a:spLocks noChangeArrowheads="1"/>
                </p:cNvSpPr>
                <p:nvPr/>
              </p:nvSpPr>
              <p:spPr bwMode="auto">
                <a:xfrm>
                  <a:off x="2403" y="3908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89" name="Oval 569"/>
                <p:cNvSpPr>
                  <a:spLocks noChangeArrowheads="1"/>
                </p:cNvSpPr>
                <p:nvPr/>
              </p:nvSpPr>
              <p:spPr bwMode="auto">
                <a:xfrm>
                  <a:off x="2403" y="4157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0" name="Oval 570"/>
                <p:cNvSpPr>
                  <a:spLocks noChangeArrowheads="1"/>
                </p:cNvSpPr>
                <p:nvPr/>
              </p:nvSpPr>
              <p:spPr bwMode="auto">
                <a:xfrm>
                  <a:off x="2403" y="4428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1" name="Oval 571"/>
                <p:cNvSpPr>
                  <a:spLocks noChangeArrowheads="1"/>
                </p:cNvSpPr>
                <p:nvPr/>
              </p:nvSpPr>
              <p:spPr bwMode="auto">
                <a:xfrm>
                  <a:off x="2399" y="4667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2" name="Oval 572"/>
                <p:cNvSpPr>
                  <a:spLocks noChangeArrowheads="1"/>
                </p:cNvSpPr>
                <p:nvPr/>
              </p:nvSpPr>
              <p:spPr bwMode="auto">
                <a:xfrm>
                  <a:off x="2399" y="4919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3" name="Oval 573"/>
                <p:cNvSpPr>
                  <a:spLocks noChangeArrowheads="1"/>
                </p:cNvSpPr>
                <p:nvPr/>
              </p:nvSpPr>
              <p:spPr bwMode="auto">
                <a:xfrm>
                  <a:off x="2658" y="33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4" name="Oval 574"/>
                <p:cNvSpPr>
                  <a:spLocks noChangeArrowheads="1"/>
                </p:cNvSpPr>
                <p:nvPr/>
              </p:nvSpPr>
              <p:spPr bwMode="auto">
                <a:xfrm>
                  <a:off x="2661" y="382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5" name="Oval 575"/>
                <p:cNvSpPr>
                  <a:spLocks noChangeArrowheads="1"/>
                </p:cNvSpPr>
                <p:nvPr/>
              </p:nvSpPr>
              <p:spPr bwMode="auto">
                <a:xfrm>
                  <a:off x="2664" y="4338"/>
                  <a:ext cx="26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6" name="Oval 576"/>
                <p:cNvSpPr>
                  <a:spLocks noChangeArrowheads="1"/>
                </p:cNvSpPr>
                <p:nvPr/>
              </p:nvSpPr>
              <p:spPr bwMode="auto">
                <a:xfrm>
                  <a:off x="2661" y="48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7" name="Oval 577"/>
                <p:cNvSpPr>
                  <a:spLocks noChangeArrowheads="1"/>
                </p:cNvSpPr>
                <p:nvPr/>
              </p:nvSpPr>
              <p:spPr bwMode="auto">
                <a:xfrm>
                  <a:off x="2923" y="469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8" name="Oval 578"/>
                <p:cNvSpPr>
                  <a:spLocks noChangeArrowheads="1"/>
                </p:cNvSpPr>
                <p:nvPr/>
              </p:nvSpPr>
              <p:spPr bwMode="auto">
                <a:xfrm>
                  <a:off x="3185" y="4441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899" name="Oval 579"/>
                <p:cNvSpPr>
                  <a:spLocks noChangeArrowheads="1"/>
                </p:cNvSpPr>
                <p:nvPr/>
              </p:nvSpPr>
              <p:spPr bwMode="auto">
                <a:xfrm>
                  <a:off x="2919" y="3690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900" name="Text Box 580"/>
                <p:cNvSpPr txBox="1">
                  <a:spLocks noChangeArrowheads="1"/>
                </p:cNvSpPr>
                <p:nvPr/>
              </p:nvSpPr>
              <p:spPr bwMode="auto">
                <a:xfrm>
                  <a:off x="2179" y="2634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1</a:t>
                  </a:r>
                </a:p>
              </p:txBody>
            </p:sp>
            <p:sp>
              <p:nvSpPr>
                <p:cNvPr id="901" name="Text Box 581"/>
                <p:cNvSpPr txBox="1">
                  <a:spLocks noChangeArrowheads="1"/>
                </p:cNvSpPr>
                <p:nvPr/>
              </p:nvSpPr>
              <p:spPr bwMode="auto">
                <a:xfrm>
                  <a:off x="2426" y="2637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2</a:t>
                  </a:r>
                </a:p>
              </p:txBody>
            </p:sp>
            <p:sp>
              <p:nvSpPr>
                <p:cNvPr id="902" name="Text Box 582"/>
                <p:cNvSpPr txBox="1">
                  <a:spLocks noChangeArrowheads="1"/>
                </p:cNvSpPr>
                <p:nvPr/>
              </p:nvSpPr>
              <p:spPr bwMode="auto">
                <a:xfrm>
                  <a:off x="2687" y="2640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3</a:t>
                  </a:r>
                </a:p>
              </p:txBody>
            </p:sp>
            <p:sp>
              <p:nvSpPr>
                <p:cNvPr id="903" name="Text Box 583"/>
                <p:cNvSpPr txBox="1">
                  <a:spLocks noChangeArrowheads="1"/>
                </p:cNvSpPr>
                <p:nvPr/>
              </p:nvSpPr>
              <p:spPr bwMode="auto">
                <a:xfrm>
                  <a:off x="2956" y="2648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4</a:t>
                  </a:r>
                </a:p>
              </p:txBody>
            </p:sp>
            <p:sp>
              <p:nvSpPr>
                <p:cNvPr id="904" name="Text Box 584"/>
                <p:cNvSpPr txBox="1">
                  <a:spLocks noChangeArrowheads="1"/>
                </p:cNvSpPr>
                <p:nvPr/>
              </p:nvSpPr>
              <p:spPr bwMode="auto">
                <a:xfrm>
                  <a:off x="2880" y="4917"/>
                  <a:ext cx="563" cy="443"/>
                </a:xfrm>
                <a:prstGeom prst="rect">
                  <a:avLst/>
                </a:prstGeom>
                <a:noFill/>
                <a:ln w="25400" cap="sq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LUT</a:t>
                  </a:r>
                </a:p>
              </p:txBody>
            </p:sp>
          </p:grpSp>
        </p:grpSp>
        <p:graphicFrame>
          <p:nvGraphicFramePr>
            <p:cNvPr id="2" name="Object 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49618021"/>
                </p:ext>
              </p:extLst>
            </p:nvPr>
          </p:nvGraphicFramePr>
          <p:xfrm>
            <a:off x="4808537" y="3497403"/>
            <a:ext cx="677863" cy="7127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59" name="Visio" r:id="rId6" imgW="1061514" imgH="1380888" progId="Visio.Drawing.11">
                    <p:embed/>
                  </p:oleObj>
                </mc:Choice>
                <mc:Fallback>
                  <p:oleObj name="Visio" r:id="rId6" imgW="1061514" imgH="1380888" progId="Visio.Drawing.11">
                    <p:embed/>
                    <p:pic>
                      <p:nvPicPr>
                        <p:cNvPr id="0" name="Object 27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808537" y="3497403"/>
                          <a:ext cx="677863" cy="7127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7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085" name="Group 315"/>
            <p:cNvGrpSpPr>
              <a:grpSpLocks/>
            </p:cNvGrpSpPr>
            <p:nvPr/>
          </p:nvGrpSpPr>
          <p:grpSpPr bwMode="auto">
            <a:xfrm>
              <a:off x="4480170" y="4435467"/>
              <a:ext cx="921610" cy="1527324"/>
              <a:chOff x="655" y="2587"/>
              <a:chExt cx="1364" cy="2726"/>
            </a:xfrm>
          </p:grpSpPr>
          <p:sp>
            <p:nvSpPr>
              <p:cNvPr id="1086" name="Line 318"/>
              <p:cNvSpPr>
                <a:spLocks noChangeShapeType="1"/>
              </p:cNvSpPr>
              <p:nvPr/>
            </p:nvSpPr>
            <p:spPr bwMode="auto">
              <a:xfrm>
                <a:off x="1786" y="3965"/>
                <a:ext cx="23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087" name="Group 319"/>
              <p:cNvGrpSpPr>
                <a:grpSpLocks/>
              </p:cNvGrpSpPr>
              <p:nvPr/>
            </p:nvGrpSpPr>
            <p:grpSpPr bwMode="auto">
              <a:xfrm>
                <a:off x="655" y="2587"/>
                <a:ext cx="1264" cy="2726"/>
                <a:chOff x="2179" y="2634"/>
                <a:chExt cx="1264" cy="2726"/>
              </a:xfrm>
            </p:grpSpPr>
            <p:sp>
              <p:nvSpPr>
                <p:cNvPr id="1088" name="Rectangle 320"/>
                <p:cNvSpPr>
                  <a:spLocks noChangeArrowheads="1"/>
                </p:cNvSpPr>
                <p:nvPr/>
              </p:nvSpPr>
              <p:spPr bwMode="auto">
                <a:xfrm>
                  <a:off x="2205" y="310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89" name="Rectangle 321"/>
                <p:cNvSpPr>
                  <a:spLocks noChangeArrowheads="1"/>
                </p:cNvSpPr>
                <p:nvPr/>
              </p:nvSpPr>
              <p:spPr bwMode="auto">
                <a:xfrm>
                  <a:off x="2205" y="3231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0" name="Rectangle 322"/>
                <p:cNvSpPr>
                  <a:spLocks noChangeArrowheads="1"/>
                </p:cNvSpPr>
                <p:nvPr/>
              </p:nvSpPr>
              <p:spPr bwMode="auto">
                <a:xfrm>
                  <a:off x="2205" y="336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1" name="Rectangle 323"/>
                <p:cNvSpPr>
                  <a:spLocks noChangeArrowheads="1"/>
                </p:cNvSpPr>
                <p:nvPr/>
              </p:nvSpPr>
              <p:spPr bwMode="auto">
                <a:xfrm>
                  <a:off x="2205" y="349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2" name="Rectangle 324"/>
                <p:cNvSpPr>
                  <a:spLocks noChangeArrowheads="1"/>
                </p:cNvSpPr>
                <p:nvPr/>
              </p:nvSpPr>
              <p:spPr bwMode="auto">
                <a:xfrm>
                  <a:off x="2205" y="3619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3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05" y="374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4" name="Rectangle 326"/>
                <p:cNvSpPr>
                  <a:spLocks noChangeArrowheads="1"/>
                </p:cNvSpPr>
                <p:nvPr/>
              </p:nvSpPr>
              <p:spPr bwMode="auto">
                <a:xfrm>
                  <a:off x="2205" y="398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5" name="Rectangle 327"/>
                <p:cNvSpPr>
                  <a:spLocks noChangeArrowheads="1"/>
                </p:cNvSpPr>
                <p:nvPr/>
              </p:nvSpPr>
              <p:spPr bwMode="auto">
                <a:xfrm>
                  <a:off x="2205" y="385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6" name="Rectangle 328"/>
                <p:cNvSpPr>
                  <a:spLocks noChangeArrowheads="1"/>
                </p:cNvSpPr>
                <p:nvPr/>
              </p:nvSpPr>
              <p:spPr bwMode="auto">
                <a:xfrm>
                  <a:off x="2205" y="411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7" name="Rectangle 329"/>
                <p:cNvSpPr>
                  <a:spLocks noChangeArrowheads="1"/>
                </p:cNvSpPr>
                <p:nvPr/>
              </p:nvSpPr>
              <p:spPr bwMode="auto">
                <a:xfrm>
                  <a:off x="2205" y="424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8" name="Rectangle 330"/>
                <p:cNvSpPr>
                  <a:spLocks noChangeArrowheads="1"/>
                </p:cNvSpPr>
                <p:nvPr/>
              </p:nvSpPr>
              <p:spPr bwMode="auto">
                <a:xfrm>
                  <a:off x="2205" y="437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099" name="Rectangle 331"/>
                <p:cNvSpPr>
                  <a:spLocks noChangeArrowheads="1"/>
                </p:cNvSpPr>
                <p:nvPr/>
              </p:nvSpPr>
              <p:spPr bwMode="auto">
                <a:xfrm>
                  <a:off x="2205" y="4499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00" name="Rectangle 332"/>
                <p:cNvSpPr>
                  <a:spLocks noChangeArrowheads="1"/>
                </p:cNvSpPr>
                <p:nvPr/>
              </p:nvSpPr>
              <p:spPr bwMode="auto">
                <a:xfrm>
                  <a:off x="2205" y="462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01" name="Rectangle 333"/>
                <p:cNvSpPr>
                  <a:spLocks noChangeArrowheads="1"/>
                </p:cNvSpPr>
                <p:nvPr/>
              </p:nvSpPr>
              <p:spPr bwMode="auto">
                <a:xfrm>
                  <a:off x="2205" y="4755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02" name="Rectangle 334"/>
                <p:cNvSpPr>
                  <a:spLocks noChangeArrowheads="1"/>
                </p:cNvSpPr>
                <p:nvPr/>
              </p:nvSpPr>
              <p:spPr bwMode="auto">
                <a:xfrm>
                  <a:off x="2205" y="4887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03" name="Rectangle 335"/>
                <p:cNvSpPr>
                  <a:spLocks noChangeArrowheads="1"/>
                </p:cNvSpPr>
                <p:nvPr/>
              </p:nvSpPr>
              <p:spPr bwMode="auto">
                <a:xfrm>
                  <a:off x="2205" y="501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104" name="Group 336"/>
                <p:cNvGrpSpPr>
                  <a:grpSpLocks/>
                </p:cNvGrpSpPr>
                <p:nvPr/>
              </p:nvGrpSpPr>
              <p:grpSpPr bwMode="auto">
                <a:xfrm>
                  <a:off x="2282" y="3050"/>
                  <a:ext cx="260" cy="104"/>
                  <a:chOff x="3024" y="672"/>
                  <a:chExt cx="480" cy="192"/>
                </a:xfrm>
              </p:grpSpPr>
              <p:sp>
                <p:nvSpPr>
                  <p:cNvPr id="1347" name="Line 33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48" name="Line 3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49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50" name="Line 3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51" name="Line 34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52" name="Line 34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105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2412" y="2973"/>
                  <a:ext cx="0" cy="19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106" name="Group 344"/>
                <p:cNvGrpSpPr>
                  <a:grpSpLocks/>
                </p:cNvGrpSpPr>
                <p:nvPr/>
              </p:nvGrpSpPr>
              <p:grpSpPr bwMode="auto">
                <a:xfrm>
                  <a:off x="2282" y="3180"/>
                  <a:ext cx="260" cy="103"/>
                  <a:chOff x="3024" y="672"/>
                  <a:chExt cx="480" cy="192"/>
                </a:xfrm>
              </p:grpSpPr>
              <p:sp>
                <p:nvSpPr>
                  <p:cNvPr id="1341" name="Line 34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42" name="Line 3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43" name="Line 34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44" name="Line 34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45" name="Line 34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46" name="Line 3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07" name="Group 351"/>
                <p:cNvGrpSpPr>
                  <a:grpSpLocks/>
                </p:cNvGrpSpPr>
                <p:nvPr/>
              </p:nvGrpSpPr>
              <p:grpSpPr bwMode="auto">
                <a:xfrm>
                  <a:off x="2282" y="3310"/>
                  <a:ext cx="260" cy="102"/>
                  <a:chOff x="3024" y="672"/>
                  <a:chExt cx="480" cy="192"/>
                </a:xfrm>
              </p:grpSpPr>
              <p:sp>
                <p:nvSpPr>
                  <p:cNvPr id="1335" name="Line 35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6" name="Line 3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7" name="Line 35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8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9" name="Line 35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40" name="Line 3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08" name="Group 358"/>
                <p:cNvGrpSpPr>
                  <a:grpSpLocks/>
                </p:cNvGrpSpPr>
                <p:nvPr/>
              </p:nvGrpSpPr>
              <p:grpSpPr bwMode="auto">
                <a:xfrm>
                  <a:off x="2282" y="3438"/>
                  <a:ext cx="260" cy="104"/>
                  <a:chOff x="3024" y="672"/>
                  <a:chExt cx="480" cy="192"/>
                </a:xfrm>
              </p:grpSpPr>
              <p:sp>
                <p:nvSpPr>
                  <p:cNvPr id="1329" name="Line 35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0" name="Line 3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1" name="Line 36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2" name="Line 36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3" name="Line 36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34" name="Line 36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09" name="Group 365"/>
                <p:cNvGrpSpPr>
                  <a:grpSpLocks/>
                </p:cNvGrpSpPr>
                <p:nvPr/>
              </p:nvGrpSpPr>
              <p:grpSpPr bwMode="auto">
                <a:xfrm>
                  <a:off x="2282" y="3568"/>
                  <a:ext cx="260" cy="103"/>
                  <a:chOff x="3024" y="672"/>
                  <a:chExt cx="480" cy="192"/>
                </a:xfrm>
              </p:grpSpPr>
              <p:sp>
                <p:nvSpPr>
                  <p:cNvPr id="1323" name="Line 36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24" name="Line 3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25" name="Line 36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26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27" name="Line 37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28" name="Line 37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0" name="Group 372"/>
                <p:cNvGrpSpPr>
                  <a:grpSpLocks/>
                </p:cNvGrpSpPr>
                <p:nvPr/>
              </p:nvGrpSpPr>
              <p:grpSpPr bwMode="auto">
                <a:xfrm>
                  <a:off x="2282" y="3690"/>
                  <a:ext cx="260" cy="104"/>
                  <a:chOff x="3024" y="672"/>
                  <a:chExt cx="480" cy="192"/>
                </a:xfrm>
              </p:grpSpPr>
              <p:sp>
                <p:nvSpPr>
                  <p:cNvPr id="1317" name="Line 37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18" name="Line 3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19" name="Line 37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20" name="Line 37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21" name="Line 37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22" name="Line 37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1" name="Group 379"/>
                <p:cNvGrpSpPr>
                  <a:grpSpLocks/>
                </p:cNvGrpSpPr>
                <p:nvPr/>
              </p:nvGrpSpPr>
              <p:grpSpPr bwMode="auto">
                <a:xfrm>
                  <a:off x="2282" y="3811"/>
                  <a:ext cx="260" cy="103"/>
                  <a:chOff x="3024" y="672"/>
                  <a:chExt cx="480" cy="192"/>
                </a:xfrm>
              </p:grpSpPr>
              <p:sp>
                <p:nvSpPr>
                  <p:cNvPr id="1311" name="Line 38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12" name="Line 3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13" name="Line 38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14" name="Line 38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15" name="Line 38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16" name="Line 38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2" name="Group 386"/>
                <p:cNvGrpSpPr>
                  <a:grpSpLocks/>
                </p:cNvGrpSpPr>
                <p:nvPr/>
              </p:nvGrpSpPr>
              <p:grpSpPr bwMode="auto">
                <a:xfrm>
                  <a:off x="2282" y="3936"/>
                  <a:ext cx="260" cy="104"/>
                  <a:chOff x="3024" y="672"/>
                  <a:chExt cx="480" cy="192"/>
                </a:xfrm>
              </p:grpSpPr>
              <p:sp>
                <p:nvSpPr>
                  <p:cNvPr id="1305" name="Line 38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6" name="Line 3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7" name="Line 38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8" name="Line 39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9" name="Line 39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10" name="Line 39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3" name="Group 393"/>
                <p:cNvGrpSpPr>
                  <a:grpSpLocks/>
                </p:cNvGrpSpPr>
                <p:nvPr/>
              </p:nvGrpSpPr>
              <p:grpSpPr bwMode="auto">
                <a:xfrm>
                  <a:off x="2282" y="4060"/>
                  <a:ext cx="260" cy="103"/>
                  <a:chOff x="3024" y="672"/>
                  <a:chExt cx="480" cy="192"/>
                </a:xfrm>
              </p:grpSpPr>
              <p:sp>
                <p:nvSpPr>
                  <p:cNvPr id="1299" name="Line 39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0" name="Line 3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1" name="Line 39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2" name="Line 39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3" name="Line 39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304" name="Line 39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4" name="Group 400"/>
                <p:cNvGrpSpPr>
                  <a:grpSpLocks/>
                </p:cNvGrpSpPr>
                <p:nvPr/>
              </p:nvGrpSpPr>
              <p:grpSpPr bwMode="auto">
                <a:xfrm>
                  <a:off x="2282" y="4188"/>
                  <a:ext cx="260" cy="104"/>
                  <a:chOff x="3024" y="672"/>
                  <a:chExt cx="480" cy="192"/>
                </a:xfrm>
              </p:grpSpPr>
              <p:sp>
                <p:nvSpPr>
                  <p:cNvPr id="1293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94" name="Line 4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95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96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97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98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5" name="Group 407"/>
                <p:cNvGrpSpPr>
                  <a:grpSpLocks/>
                </p:cNvGrpSpPr>
                <p:nvPr/>
              </p:nvGrpSpPr>
              <p:grpSpPr bwMode="auto">
                <a:xfrm>
                  <a:off x="2282" y="4318"/>
                  <a:ext cx="260" cy="103"/>
                  <a:chOff x="3024" y="672"/>
                  <a:chExt cx="480" cy="192"/>
                </a:xfrm>
              </p:grpSpPr>
              <p:sp>
                <p:nvSpPr>
                  <p:cNvPr id="1287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88" name="Line 4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89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90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91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92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6" name="Group 414"/>
                <p:cNvGrpSpPr>
                  <a:grpSpLocks/>
                </p:cNvGrpSpPr>
                <p:nvPr/>
              </p:nvGrpSpPr>
              <p:grpSpPr bwMode="auto">
                <a:xfrm>
                  <a:off x="2282" y="4444"/>
                  <a:ext cx="260" cy="104"/>
                  <a:chOff x="3024" y="672"/>
                  <a:chExt cx="480" cy="192"/>
                </a:xfrm>
              </p:grpSpPr>
              <p:sp>
                <p:nvSpPr>
                  <p:cNvPr id="1281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82" name="Line 4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83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84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85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86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7" name="Group 421"/>
                <p:cNvGrpSpPr>
                  <a:grpSpLocks/>
                </p:cNvGrpSpPr>
                <p:nvPr/>
              </p:nvGrpSpPr>
              <p:grpSpPr bwMode="auto">
                <a:xfrm>
                  <a:off x="2282" y="4570"/>
                  <a:ext cx="260" cy="104"/>
                  <a:chOff x="3024" y="672"/>
                  <a:chExt cx="480" cy="192"/>
                </a:xfrm>
              </p:grpSpPr>
              <p:sp>
                <p:nvSpPr>
                  <p:cNvPr id="1275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6" name="Line 4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7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8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9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80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8" name="Group 428"/>
                <p:cNvGrpSpPr>
                  <a:grpSpLocks/>
                </p:cNvGrpSpPr>
                <p:nvPr/>
              </p:nvGrpSpPr>
              <p:grpSpPr bwMode="auto">
                <a:xfrm>
                  <a:off x="2282" y="4700"/>
                  <a:ext cx="260" cy="103"/>
                  <a:chOff x="3024" y="672"/>
                  <a:chExt cx="480" cy="192"/>
                </a:xfrm>
              </p:grpSpPr>
              <p:sp>
                <p:nvSpPr>
                  <p:cNvPr id="1269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0" name="Line 4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1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2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3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74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19" name="Group 435"/>
                <p:cNvGrpSpPr>
                  <a:grpSpLocks/>
                </p:cNvGrpSpPr>
                <p:nvPr/>
              </p:nvGrpSpPr>
              <p:grpSpPr bwMode="auto">
                <a:xfrm>
                  <a:off x="2282" y="4829"/>
                  <a:ext cx="260" cy="104"/>
                  <a:chOff x="3024" y="672"/>
                  <a:chExt cx="480" cy="192"/>
                </a:xfrm>
              </p:grpSpPr>
              <p:sp>
                <p:nvSpPr>
                  <p:cNvPr id="1263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64" name="Line 4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65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66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67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68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20" name="Group 442"/>
                <p:cNvGrpSpPr>
                  <a:grpSpLocks/>
                </p:cNvGrpSpPr>
                <p:nvPr/>
              </p:nvGrpSpPr>
              <p:grpSpPr bwMode="auto">
                <a:xfrm>
                  <a:off x="2282" y="4955"/>
                  <a:ext cx="260" cy="103"/>
                  <a:chOff x="3024" y="672"/>
                  <a:chExt cx="480" cy="192"/>
                </a:xfrm>
              </p:grpSpPr>
              <p:sp>
                <p:nvSpPr>
                  <p:cNvPr id="1257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58" name="Line 4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59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60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61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62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21" name="Group 449"/>
                <p:cNvGrpSpPr>
                  <a:grpSpLocks/>
                </p:cNvGrpSpPr>
                <p:nvPr/>
              </p:nvGrpSpPr>
              <p:grpSpPr bwMode="auto">
                <a:xfrm>
                  <a:off x="2542" y="3102"/>
                  <a:ext cx="258" cy="104"/>
                  <a:chOff x="3024" y="672"/>
                  <a:chExt cx="480" cy="192"/>
                </a:xfrm>
              </p:grpSpPr>
              <p:sp>
                <p:nvSpPr>
                  <p:cNvPr id="1251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52" name="Line 4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53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54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55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56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22" name="Group 456"/>
                <p:cNvGrpSpPr>
                  <a:grpSpLocks/>
                </p:cNvGrpSpPr>
                <p:nvPr/>
              </p:nvGrpSpPr>
              <p:grpSpPr bwMode="auto">
                <a:xfrm>
                  <a:off x="2542" y="3387"/>
                  <a:ext cx="258" cy="104"/>
                  <a:chOff x="3024" y="672"/>
                  <a:chExt cx="480" cy="192"/>
                </a:xfrm>
              </p:grpSpPr>
              <p:sp>
                <p:nvSpPr>
                  <p:cNvPr id="1245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6" name="Line 4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7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8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9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50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23" name="Group 463"/>
                <p:cNvGrpSpPr>
                  <a:grpSpLocks/>
                </p:cNvGrpSpPr>
                <p:nvPr/>
              </p:nvGrpSpPr>
              <p:grpSpPr bwMode="auto">
                <a:xfrm>
                  <a:off x="2542" y="3619"/>
                  <a:ext cx="258" cy="104"/>
                  <a:chOff x="3024" y="672"/>
                  <a:chExt cx="480" cy="192"/>
                </a:xfrm>
              </p:grpSpPr>
              <p:sp>
                <p:nvSpPr>
                  <p:cNvPr id="1239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0" name="Line 4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1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2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3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44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24" name="Group 470"/>
                <p:cNvGrpSpPr>
                  <a:grpSpLocks/>
                </p:cNvGrpSpPr>
                <p:nvPr/>
              </p:nvGrpSpPr>
              <p:grpSpPr bwMode="auto">
                <a:xfrm>
                  <a:off x="2542" y="3852"/>
                  <a:ext cx="258" cy="104"/>
                  <a:chOff x="3024" y="672"/>
                  <a:chExt cx="480" cy="192"/>
                </a:xfrm>
              </p:grpSpPr>
              <p:sp>
                <p:nvSpPr>
                  <p:cNvPr id="1233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34" name="Line 4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35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36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37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38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25" name="Group 477"/>
                <p:cNvGrpSpPr>
                  <a:grpSpLocks/>
                </p:cNvGrpSpPr>
                <p:nvPr/>
              </p:nvGrpSpPr>
              <p:grpSpPr bwMode="auto">
                <a:xfrm>
                  <a:off x="2542" y="4137"/>
                  <a:ext cx="258" cy="104"/>
                  <a:chOff x="3024" y="672"/>
                  <a:chExt cx="480" cy="192"/>
                </a:xfrm>
              </p:grpSpPr>
              <p:sp>
                <p:nvSpPr>
                  <p:cNvPr id="1227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28" name="Line 4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29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30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31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32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26" name="Group 484"/>
                <p:cNvGrpSpPr>
                  <a:grpSpLocks/>
                </p:cNvGrpSpPr>
                <p:nvPr/>
              </p:nvGrpSpPr>
              <p:grpSpPr bwMode="auto">
                <a:xfrm>
                  <a:off x="2542" y="4370"/>
                  <a:ext cx="258" cy="104"/>
                  <a:chOff x="3024" y="672"/>
                  <a:chExt cx="480" cy="192"/>
                </a:xfrm>
              </p:grpSpPr>
              <p:sp>
                <p:nvSpPr>
                  <p:cNvPr id="1221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22" name="Line 4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23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24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25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26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27" name="Group 491"/>
                <p:cNvGrpSpPr>
                  <a:grpSpLocks/>
                </p:cNvGrpSpPr>
                <p:nvPr/>
              </p:nvGrpSpPr>
              <p:grpSpPr bwMode="auto">
                <a:xfrm>
                  <a:off x="2542" y="4602"/>
                  <a:ext cx="258" cy="104"/>
                  <a:chOff x="3024" y="672"/>
                  <a:chExt cx="480" cy="192"/>
                </a:xfrm>
              </p:grpSpPr>
              <p:sp>
                <p:nvSpPr>
                  <p:cNvPr id="1215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6" name="Line 4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7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8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9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20" name="Line 49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28" name="Group 498"/>
                <p:cNvGrpSpPr>
                  <a:grpSpLocks/>
                </p:cNvGrpSpPr>
                <p:nvPr/>
              </p:nvGrpSpPr>
              <p:grpSpPr bwMode="auto">
                <a:xfrm>
                  <a:off x="2542" y="4887"/>
                  <a:ext cx="258" cy="104"/>
                  <a:chOff x="3024" y="672"/>
                  <a:chExt cx="480" cy="192"/>
                </a:xfrm>
              </p:grpSpPr>
              <p:sp>
                <p:nvSpPr>
                  <p:cNvPr id="1209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0" name="Line 5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1" name="Line 50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2" name="Line 50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3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14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129" name="Line 505"/>
                <p:cNvSpPr>
                  <a:spLocks noChangeShapeType="1"/>
                </p:cNvSpPr>
                <p:nvPr/>
              </p:nvSpPr>
              <p:spPr bwMode="auto">
                <a:xfrm>
                  <a:off x="2542" y="315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0" name="Line 506"/>
                <p:cNvSpPr>
                  <a:spLocks noChangeShapeType="1"/>
                </p:cNvSpPr>
                <p:nvPr/>
              </p:nvSpPr>
              <p:spPr bwMode="auto">
                <a:xfrm>
                  <a:off x="2542" y="3412"/>
                  <a:ext cx="0" cy="13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1" name="Line 507"/>
                <p:cNvSpPr>
                  <a:spLocks noChangeShapeType="1"/>
                </p:cNvSpPr>
                <p:nvPr/>
              </p:nvSpPr>
              <p:spPr bwMode="auto">
                <a:xfrm>
                  <a:off x="2542" y="3671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2" name="Line 508"/>
                <p:cNvSpPr>
                  <a:spLocks noChangeShapeType="1"/>
                </p:cNvSpPr>
                <p:nvPr/>
              </p:nvSpPr>
              <p:spPr bwMode="auto">
                <a:xfrm>
                  <a:off x="2542" y="3911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3" name="Line 509"/>
                <p:cNvSpPr>
                  <a:spLocks noChangeShapeType="1"/>
                </p:cNvSpPr>
                <p:nvPr/>
              </p:nvSpPr>
              <p:spPr bwMode="auto">
                <a:xfrm>
                  <a:off x="2542" y="4163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4" name="Line 510"/>
                <p:cNvSpPr>
                  <a:spLocks noChangeShapeType="1"/>
                </p:cNvSpPr>
                <p:nvPr/>
              </p:nvSpPr>
              <p:spPr bwMode="auto">
                <a:xfrm>
                  <a:off x="2542" y="4421"/>
                  <a:ext cx="0" cy="1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5" name="Line 511"/>
                <p:cNvSpPr>
                  <a:spLocks noChangeShapeType="1"/>
                </p:cNvSpPr>
                <p:nvPr/>
              </p:nvSpPr>
              <p:spPr bwMode="auto">
                <a:xfrm>
                  <a:off x="2542" y="467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6" name="Line 512"/>
                <p:cNvSpPr>
                  <a:spLocks noChangeShapeType="1"/>
                </p:cNvSpPr>
                <p:nvPr/>
              </p:nvSpPr>
              <p:spPr bwMode="auto">
                <a:xfrm>
                  <a:off x="2542" y="4930"/>
                  <a:ext cx="0" cy="1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7" name="Line 513"/>
                <p:cNvSpPr>
                  <a:spLocks noChangeShapeType="1"/>
                </p:cNvSpPr>
                <p:nvPr/>
              </p:nvSpPr>
              <p:spPr bwMode="auto">
                <a:xfrm>
                  <a:off x="2800" y="32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8" name="Line 514"/>
                <p:cNvSpPr>
                  <a:spLocks noChangeShapeType="1"/>
                </p:cNvSpPr>
                <p:nvPr/>
              </p:nvSpPr>
              <p:spPr bwMode="auto">
                <a:xfrm>
                  <a:off x="2800" y="3723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39" name="Line 515"/>
                <p:cNvSpPr>
                  <a:spLocks noChangeShapeType="1"/>
                </p:cNvSpPr>
                <p:nvPr/>
              </p:nvSpPr>
              <p:spPr bwMode="auto">
                <a:xfrm>
                  <a:off x="2800" y="4241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40" name="Line 516"/>
                <p:cNvSpPr>
                  <a:spLocks noChangeShapeType="1"/>
                </p:cNvSpPr>
                <p:nvPr/>
              </p:nvSpPr>
              <p:spPr bwMode="auto">
                <a:xfrm>
                  <a:off x="2800" y="47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141" name="Group 517"/>
                <p:cNvGrpSpPr>
                  <a:grpSpLocks/>
                </p:cNvGrpSpPr>
                <p:nvPr/>
              </p:nvGrpSpPr>
              <p:grpSpPr bwMode="auto">
                <a:xfrm>
                  <a:off x="2800" y="4732"/>
                  <a:ext cx="258" cy="104"/>
                  <a:chOff x="3024" y="672"/>
                  <a:chExt cx="480" cy="192"/>
                </a:xfrm>
              </p:grpSpPr>
              <p:sp>
                <p:nvSpPr>
                  <p:cNvPr id="1203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04" name="Line 5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05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06" name="Line 52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07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08" name="Line 52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42" name="Group 524"/>
                <p:cNvGrpSpPr>
                  <a:grpSpLocks/>
                </p:cNvGrpSpPr>
                <p:nvPr/>
              </p:nvGrpSpPr>
              <p:grpSpPr bwMode="auto">
                <a:xfrm>
                  <a:off x="2800" y="4267"/>
                  <a:ext cx="258" cy="103"/>
                  <a:chOff x="3024" y="672"/>
                  <a:chExt cx="480" cy="192"/>
                </a:xfrm>
              </p:grpSpPr>
              <p:sp>
                <p:nvSpPr>
                  <p:cNvPr id="1197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98" name="Line 5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99" name="Line 5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00" name="Line 52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01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202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43" name="Group 531"/>
                <p:cNvGrpSpPr>
                  <a:grpSpLocks/>
                </p:cNvGrpSpPr>
                <p:nvPr/>
              </p:nvGrpSpPr>
              <p:grpSpPr bwMode="auto">
                <a:xfrm>
                  <a:off x="2800" y="3723"/>
                  <a:ext cx="258" cy="103"/>
                  <a:chOff x="3024" y="672"/>
                  <a:chExt cx="480" cy="192"/>
                </a:xfrm>
              </p:grpSpPr>
              <p:sp>
                <p:nvSpPr>
                  <p:cNvPr id="1191" name="Line 53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92" name="Line 5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93" name="Line 5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94" name="Line 53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95" name="Line 53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96" name="Line 53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44" name="Group 538"/>
                <p:cNvGrpSpPr>
                  <a:grpSpLocks/>
                </p:cNvGrpSpPr>
                <p:nvPr/>
              </p:nvGrpSpPr>
              <p:grpSpPr bwMode="auto">
                <a:xfrm>
                  <a:off x="2818" y="3248"/>
                  <a:ext cx="258" cy="104"/>
                  <a:chOff x="3024" y="672"/>
                  <a:chExt cx="480" cy="192"/>
                </a:xfrm>
              </p:grpSpPr>
              <p:sp>
                <p:nvSpPr>
                  <p:cNvPr id="1185" name="Line 53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6" name="Line 5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7" name="Line 5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8" name="Line 54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9" name="Line 54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90" name="Line 54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145" name="Line 545"/>
                <p:cNvSpPr>
                  <a:spLocks noChangeShapeType="1"/>
                </p:cNvSpPr>
                <p:nvPr/>
              </p:nvSpPr>
              <p:spPr bwMode="auto">
                <a:xfrm>
                  <a:off x="3058" y="3335"/>
                  <a:ext cx="0" cy="4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46" name="Line 546"/>
                <p:cNvSpPr>
                  <a:spLocks noChangeShapeType="1"/>
                </p:cNvSpPr>
                <p:nvPr/>
              </p:nvSpPr>
              <p:spPr bwMode="auto">
                <a:xfrm>
                  <a:off x="3058" y="4370"/>
                  <a:ext cx="0" cy="4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147" name="Group 547"/>
                <p:cNvGrpSpPr>
                  <a:grpSpLocks/>
                </p:cNvGrpSpPr>
                <p:nvPr/>
              </p:nvGrpSpPr>
              <p:grpSpPr bwMode="auto">
                <a:xfrm>
                  <a:off x="3058" y="4474"/>
                  <a:ext cx="259" cy="103"/>
                  <a:chOff x="3024" y="672"/>
                  <a:chExt cx="480" cy="192"/>
                </a:xfrm>
              </p:grpSpPr>
              <p:sp>
                <p:nvSpPr>
                  <p:cNvPr id="1179" name="Line 54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0" name="Line 5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1" name="Line 5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2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3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84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148" name="Group 554"/>
                <p:cNvGrpSpPr>
                  <a:grpSpLocks/>
                </p:cNvGrpSpPr>
                <p:nvPr/>
              </p:nvGrpSpPr>
              <p:grpSpPr bwMode="auto">
                <a:xfrm>
                  <a:off x="3058" y="3491"/>
                  <a:ext cx="259" cy="103"/>
                  <a:chOff x="3024" y="672"/>
                  <a:chExt cx="480" cy="192"/>
                </a:xfrm>
              </p:grpSpPr>
              <p:sp>
                <p:nvSpPr>
                  <p:cNvPr id="1173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74" name="Line 5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75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76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77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178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149" name="Line 561"/>
                <p:cNvSpPr>
                  <a:spLocks noChangeShapeType="1"/>
                </p:cNvSpPr>
                <p:nvPr/>
              </p:nvSpPr>
              <p:spPr bwMode="auto">
                <a:xfrm>
                  <a:off x="3317" y="3594"/>
                  <a:ext cx="0" cy="9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0" name="Line 562"/>
                <p:cNvSpPr>
                  <a:spLocks noChangeShapeType="1"/>
                </p:cNvSpPr>
                <p:nvPr/>
              </p:nvSpPr>
              <p:spPr bwMode="auto">
                <a:xfrm>
                  <a:off x="2670" y="2973"/>
                  <a:ext cx="0" cy="19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1" name="Line 563"/>
                <p:cNvSpPr>
                  <a:spLocks noChangeShapeType="1"/>
                </p:cNvSpPr>
                <p:nvPr/>
              </p:nvSpPr>
              <p:spPr bwMode="auto">
                <a:xfrm>
                  <a:off x="2929" y="2973"/>
                  <a:ext cx="0" cy="17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2" name="Line 564"/>
                <p:cNvSpPr>
                  <a:spLocks noChangeShapeType="1"/>
                </p:cNvSpPr>
                <p:nvPr/>
              </p:nvSpPr>
              <p:spPr bwMode="auto">
                <a:xfrm>
                  <a:off x="3188" y="2973"/>
                  <a:ext cx="0" cy="150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3" name="Oval 565"/>
                <p:cNvSpPr>
                  <a:spLocks noChangeArrowheads="1"/>
                </p:cNvSpPr>
                <p:nvPr/>
              </p:nvSpPr>
              <p:spPr bwMode="auto">
                <a:xfrm>
                  <a:off x="2399" y="3154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4" name="Oval 566"/>
                <p:cNvSpPr>
                  <a:spLocks noChangeArrowheads="1"/>
                </p:cNvSpPr>
                <p:nvPr/>
              </p:nvSpPr>
              <p:spPr bwMode="auto">
                <a:xfrm>
                  <a:off x="2403" y="3406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5" name="Oval 567"/>
                <p:cNvSpPr>
                  <a:spLocks noChangeArrowheads="1"/>
                </p:cNvSpPr>
                <p:nvPr/>
              </p:nvSpPr>
              <p:spPr bwMode="auto">
                <a:xfrm>
                  <a:off x="2399" y="3671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6" name="Oval 568"/>
                <p:cNvSpPr>
                  <a:spLocks noChangeArrowheads="1"/>
                </p:cNvSpPr>
                <p:nvPr/>
              </p:nvSpPr>
              <p:spPr bwMode="auto">
                <a:xfrm>
                  <a:off x="2403" y="3908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7" name="Oval 569"/>
                <p:cNvSpPr>
                  <a:spLocks noChangeArrowheads="1"/>
                </p:cNvSpPr>
                <p:nvPr/>
              </p:nvSpPr>
              <p:spPr bwMode="auto">
                <a:xfrm>
                  <a:off x="2403" y="4157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8" name="Oval 570"/>
                <p:cNvSpPr>
                  <a:spLocks noChangeArrowheads="1"/>
                </p:cNvSpPr>
                <p:nvPr/>
              </p:nvSpPr>
              <p:spPr bwMode="auto">
                <a:xfrm>
                  <a:off x="2403" y="4428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59" name="Oval 571"/>
                <p:cNvSpPr>
                  <a:spLocks noChangeArrowheads="1"/>
                </p:cNvSpPr>
                <p:nvPr/>
              </p:nvSpPr>
              <p:spPr bwMode="auto">
                <a:xfrm>
                  <a:off x="2399" y="4667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60" name="Oval 572"/>
                <p:cNvSpPr>
                  <a:spLocks noChangeArrowheads="1"/>
                </p:cNvSpPr>
                <p:nvPr/>
              </p:nvSpPr>
              <p:spPr bwMode="auto">
                <a:xfrm>
                  <a:off x="2399" y="4919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61" name="Oval 573"/>
                <p:cNvSpPr>
                  <a:spLocks noChangeArrowheads="1"/>
                </p:cNvSpPr>
                <p:nvPr/>
              </p:nvSpPr>
              <p:spPr bwMode="auto">
                <a:xfrm>
                  <a:off x="2658" y="33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62" name="Oval 574"/>
                <p:cNvSpPr>
                  <a:spLocks noChangeArrowheads="1"/>
                </p:cNvSpPr>
                <p:nvPr/>
              </p:nvSpPr>
              <p:spPr bwMode="auto">
                <a:xfrm>
                  <a:off x="2661" y="382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63" name="Oval 575"/>
                <p:cNvSpPr>
                  <a:spLocks noChangeArrowheads="1"/>
                </p:cNvSpPr>
                <p:nvPr/>
              </p:nvSpPr>
              <p:spPr bwMode="auto">
                <a:xfrm>
                  <a:off x="2664" y="4338"/>
                  <a:ext cx="26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64" name="Oval 576"/>
                <p:cNvSpPr>
                  <a:spLocks noChangeArrowheads="1"/>
                </p:cNvSpPr>
                <p:nvPr/>
              </p:nvSpPr>
              <p:spPr bwMode="auto">
                <a:xfrm>
                  <a:off x="2661" y="48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65" name="Oval 577"/>
                <p:cNvSpPr>
                  <a:spLocks noChangeArrowheads="1"/>
                </p:cNvSpPr>
                <p:nvPr/>
              </p:nvSpPr>
              <p:spPr bwMode="auto">
                <a:xfrm>
                  <a:off x="2923" y="469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66" name="Oval 578"/>
                <p:cNvSpPr>
                  <a:spLocks noChangeArrowheads="1"/>
                </p:cNvSpPr>
                <p:nvPr/>
              </p:nvSpPr>
              <p:spPr bwMode="auto">
                <a:xfrm>
                  <a:off x="3185" y="4441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67" name="Oval 579"/>
                <p:cNvSpPr>
                  <a:spLocks noChangeArrowheads="1"/>
                </p:cNvSpPr>
                <p:nvPr/>
              </p:nvSpPr>
              <p:spPr bwMode="auto">
                <a:xfrm>
                  <a:off x="2919" y="3690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168" name="Text Box 580"/>
                <p:cNvSpPr txBox="1">
                  <a:spLocks noChangeArrowheads="1"/>
                </p:cNvSpPr>
                <p:nvPr/>
              </p:nvSpPr>
              <p:spPr bwMode="auto">
                <a:xfrm>
                  <a:off x="2179" y="2634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1</a:t>
                  </a:r>
                </a:p>
              </p:txBody>
            </p:sp>
            <p:sp>
              <p:nvSpPr>
                <p:cNvPr id="1169" name="Text Box 581"/>
                <p:cNvSpPr txBox="1">
                  <a:spLocks noChangeArrowheads="1"/>
                </p:cNvSpPr>
                <p:nvPr/>
              </p:nvSpPr>
              <p:spPr bwMode="auto">
                <a:xfrm>
                  <a:off x="2426" y="2637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2</a:t>
                  </a:r>
                </a:p>
              </p:txBody>
            </p:sp>
            <p:sp>
              <p:nvSpPr>
                <p:cNvPr id="1170" name="Text Box 582"/>
                <p:cNvSpPr txBox="1">
                  <a:spLocks noChangeArrowheads="1"/>
                </p:cNvSpPr>
                <p:nvPr/>
              </p:nvSpPr>
              <p:spPr bwMode="auto">
                <a:xfrm>
                  <a:off x="2687" y="2640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3</a:t>
                  </a:r>
                </a:p>
              </p:txBody>
            </p:sp>
            <p:sp>
              <p:nvSpPr>
                <p:cNvPr id="1171" name="Text Box 583"/>
                <p:cNvSpPr txBox="1">
                  <a:spLocks noChangeArrowheads="1"/>
                </p:cNvSpPr>
                <p:nvPr/>
              </p:nvSpPr>
              <p:spPr bwMode="auto">
                <a:xfrm>
                  <a:off x="2956" y="2648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4</a:t>
                  </a:r>
                </a:p>
              </p:txBody>
            </p:sp>
            <p:sp>
              <p:nvSpPr>
                <p:cNvPr id="1172" name="Text Box 584"/>
                <p:cNvSpPr txBox="1">
                  <a:spLocks noChangeArrowheads="1"/>
                </p:cNvSpPr>
                <p:nvPr/>
              </p:nvSpPr>
              <p:spPr bwMode="auto">
                <a:xfrm>
                  <a:off x="2880" y="4917"/>
                  <a:ext cx="563" cy="443"/>
                </a:xfrm>
                <a:prstGeom prst="rect">
                  <a:avLst/>
                </a:prstGeom>
                <a:noFill/>
                <a:ln w="25400" cap="sq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LUT</a:t>
                  </a:r>
                </a:p>
              </p:txBody>
            </p:sp>
          </p:grpSp>
        </p:grpSp>
        <p:grpSp>
          <p:nvGrpSpPr>
            <p:cNvPr id="1361" name="Group 315"/>
            <p:cNvGrpSpPr>
              <a:grpSpLocks/>
            </p:cNvGrpSpPr>
            <p:nvPr/>
          </p:nvGrpSpPr>
          <p:grpSpPr bwMode="auto">
            <a:xfrm>
              <a:off x="5460654" y="4431825"/>
              <a:ext cx="921610" cy="1527324"/>
              <a:chOff x="655" y="2587"/>
              <a:chExt cx="1364" cy="2726"/>
            </a:xfrm>
          </p:grpSpPr>
          <p:sp>
            <p:nvSpPr>
              <p:cNvPr id="1362" name="Line 318"/>
              <p:cNvSpPr>
                <a:spLocks noChangeShapeType="1"/>
              </p:cNvSpPr>
              <p:nvPr/>
            </p:nvSpPr>
            <p:spPr bwMode="auto">
              <a:xfrm>
                <a:off x="1786" y="3965"/>
                <a:ext cx="23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363" name="Group 319"/>
              <p:cNvGrpSpPr>
                <a:grpSpLocks/>
              </p:cNvGrpSpPr>
              <p:nvPr/>
            </p:nvGrpSpPr>
            <p:grpSpPr bwMode="auto">
              <a:xfrm>
                <a:off x="655" y="2587"/>
                <a:ext cx="1264" cy="2726"/>
                <a:chOff x="2179" y="2634"/>
                <a:chExt cx="1264" cy="2726"/>
              </a:xfrm>
            </p:grpSpPr>
            <p:sp>
              <p:nvSpPr>
                <p:cNvPr id="1364" name="Rectangle 320"/>
                <p:cNvSpPr>
                  <a:spLocks noChangeArrowheads="1"/>
                </p:cNvSpPr>
                <p:nvPr/>
              </p:nvSpPr>
              <p:spPr bwMode="auto">
                <a:xfrm>
                  <a:off x="2205" y="310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65" name="Rectangle 321"/>
                <p:cNvSpPr>
                  <a:spLocks noChangeArrowheads="1"/>
                </p:cNvSpPr>
                <p:nvPr/>
              </p:nvSpPr>
              <p:spPr bwMode="auto">
                <a:xfrm>
                  <a:off x="2205" y="3231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66" name="Rectangle 322"/>
                <p:cNvSpPr>
                  <a:spLocks noChangeArrowheads="1"/>
                </p:cNvSpPr>
                <p:nvPr/>
              </p:nvSpPr>
              <p:spPr bwMode="auto">
                <a:xfrm>
                  <a:off x="2205" y="336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67" name="Rectangle 323"/>
                <p:cNvSpPr>
                  <a:spLocks noChangeArrowheads="1"/>
                </p:cNvSpPr>
                <p:nvPr/>
              </p:nvSpPr>
              <p:spPr bwMode="auto">
                <a:xfrm>
                  <a:off x="2205" y="349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68" name="Rectangle 324"/>
                <p:cNvSpPr>
                  <a:spLocks noChangeArrowheads="1"/>
                </p:cNvSpPr>
                <p:nvPr/>
              </p:nvSpPr>
              <p:spPr bwMode="auto">
                <a:xfrm>
                  <a:off x="2205" y="3619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69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05" y="374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0" name="Rectangle 326"/>
                <p:cNvSpPr>
                  <a:spLocks noChangeArrowheads="1"/>
                </p:cNvSpPr>
                <p:nvPr/>
              </p:nvSpPr>
              <p:spPr bwMode="auto">
                <a:xfrm>
                  <a:off x="2205" y="398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1" name="Rectangle 327"/>
                <p:cNvSpPr>
                  <a:spLocks noChangeArrowheads="1"/>
                </p:cNvSpPr>
                <p:nvPr/>
              </p:nvSpPr>
              <p:spPr bwMode="auto">
                <a:xfrm>
                  <a:off x="2205" y="385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2" name="Rectangle 328"/>
                <p:cNvSpPr>
                  <a:spLocks noChangeArrowheads="1"/>
                </p:cNvSpPr>
                <p:nvPr/>
              </p:nvSpPr>
              <p:spPr bwMode="auto">
                <a:xfrm>
                  <a:off x="2205" y="411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3" name="Rectangle 329"/>
                <p:cNvSpPr>
                  <a:spLocks noChangeArrowheads="1"/>
                </p:cNvSpPr>
                <p:nvPr/>
              </p:nvSpPr>
              <p:spPr bwMode="auto">
                <a:xfrm>
                  <a:off x="2205" y="424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4" name="Rectangle 330"/>
                <p:cNvSpPr>
                  <a:spLocks noChangeArrowheads="1"/>
                </p:cNvSpPr>
                <p:nvPr/>
              </p:nvSpPr>
              <p:spPr bwMode="auto">
                <a:xfrm>
                  <a:off x="2205" y="437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5" name="Rectangle 331"/>
                <p:cNvSpPr>
                  <a:spLocks noChangeArrowheads="1"/>
                </p:cNvSpPr>
                <p:nvPr/>
              </p:nvSpPr>
              <p:spPr bwMode="auto">
                <a:xfrm>
                  <a:off x="2205" y="4499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6" name="Rectangle 332"/>
                <p:cNvSpPr>
                  <a:spLocks noChangeArrowheads="1"/>
                </p:cNvSpPr>
                <p:nvPr/>
              </p:nvSpPr>
              <p:spPr bwMode="auto">
                <a:xfrm>
                  <a:off x="2205" y="462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7" name="Rectangle 333"/>
                <p:cNvSpPr>
                  <a:spLocks noChangeArrowheads="1"/>
                </p:cNvSpPr>
                <p:nvPr/>
              </p:nvSpPr>
              <p:spPr bwMode="auto">
                <a:xfrm>
                  <a:off x="2205" y="4755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8" name="Rectangle 334"/>
                <p:cNvSpPr>
                  <a:spLocks noChangeArrowheads="1"/>
                </p:cNvSpPr>
                <p:nvPr/>
              </p:nvSpPr>
              <p:spPr bwMode="auto">
                <a:xfrm>
                  <a:off x="2205" y="4887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379" name="Rectangle 335"/>
                <p:cNvSpPr>
                  <a:spLocks noChangeArrowheads="1"/>
                </p:cNvSpPr>
                <p:nvPr/>
              </p:nvSpPr>
              <p:spPr bwMode="auto">
                <a:xfrm>
                  <a:off x="2205" y="501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380" name="Group 336"/>
                <p:cNvGrpSpPr>
                  <a:grpSpLocks/>
                </p:cNvGrpSpPr>
                <p:nvPr/>
              </p:nvGrpSpPr>
              <p:grpSpPr bwMode="auto">
                <a:xfrm>
                  <a:off x="2282" y="3050"/>
                  <a:ext cx="260" cy="104"/>
                  <a:chOff x="3024" y="672"/>
                  <a:chExt cx="480" cy="192"/>
                </a:xfrm>
              </p:grpSpPr>
              <p:sp>
                <p:nvSpPr>
                  <p:cNvPr id="1623" name="Line 33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24" name="Line 3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25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26" name="Line 3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27" name="Line 34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28" name="Line 34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381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2412" y="2973"/>
                  <a:ext cx="0" cy="19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382" name="Group 344"/>
                <p:cNvGrpSpPr>
                  <a:grpSpLocks/>
                </p:cNvGrpSpPr>
                <p:nvPr/>
              </p:nvGrpSpPr>
              <p:grpSpPr bwMode="auto">
                <a:xfrm>
                  <a:off x="2282" y="3180"/>
                  <a:ext cx="260" cy="103"/>
                  <a:chOff x="3024" y="672"/>
                  <a:chExt cx="480" cy="192"/>
                </a:xfrm>
              </p:grpSpPr>
              <p:sp>
                <p:nvSpPr>
                  <p:cNvPr id="1617" name="Line 34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18" name="Line 3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19" name="Line 34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20" name="Line 34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21" name="Line 34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22" name="Line 3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83" name="Group 351"/>
                <p:cNvGrpSpPr>
                  <a:grpSpLocks/>
                </p:cNvGrpSpPr>
                <p:nvPr/>
              </p:nvGrpSpPr>
              <p:grpSpPr bwMode="auto">
                <a:xfrm>
                  <a:off x="2282" y="3310"/>
                  <a:ext cx="260" cy="102"/>
                  <a:chOff x="3024" y="672"/>
                  <a:chExt cx="480" cy="192"/>
                </a:xfrm>
              </p:grpSpPr>
              <p:sp>
                <p:nvSpPr>
                  <p:cNvPr id="1611" name="Line 35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12" name="Line 3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13" name="Line 35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14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15" name="Line 35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16" name="Line 3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84" name="Group 358"/>
                <p:cNvGrpSpPr>
                  <a:grpSpLocks/>
                </p:cNvGrpSpPr>
                <p:nvPr/>
              </p:nvGrpSpPr>
              <p:grpSpPr bwMode="auto">
                <a:xfrm>
                  <a:off x="2282" y="3438"/>
                  <a:ext cx="260" cy="104"/>
                  <a:chOff x="3024" y="672"/>
                  <a:chExt cx="480" cy="192"/>
                </a:xfrm>
              </p:grpSpPr>
              <p:sp>
                <p:nvSpPr>
                  <p:cNvPr id="1605" name="Line 35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6" name="Line 3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7" name="Line 36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8" name="Line 36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9" name="Line 36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10" name="Line 36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85" name="Group 365"/>
                <p:cNvGrpSpPr>
                  <a:grpSpLocks/>
                </p:cNvGrpSpPr>
                <p:nvPr/>
              </p:nvGrpSpPr>
              <p:grpSpPr bwMode="auto">
                <a:xfrm>
                  <a:off x="2282" y="3568"/>
                  <a:ext cx="260" cy="103"/>
                  <a:chOff x="3024" y="672"/>
                  <a:chExt cx="480" cy="192"/>
                </a:xfrm>
              </p:grpSpPr>
              <p:sp>
                <p:nvSpPr>
                  <p:cNvPr id="1599" name="Line 36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0" name="Line 3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1" name="Line 36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2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3" name="Line 37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604" name="Line 37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86" name="Group 372"/>
                <p:cNvGrpSpPr>
                  <a:grpSpLocks/>
                </p:cNvGrpSpPr>
                <p:nvPr/>
              </p:nvGrpSpPr>
              <p:grpSpPr bwMode="auto">
                <a:xfrm>
                  <a:off x="2282" y="3690"/>
                  <a:ext cx="260" cy="104"/>
                  <a:chOff x="3024" y="672"/>
                  <a:chExt cx="480" cy="192"/>
                </a:xfrm>
              </p:grpSpPr>
              <p:sp>
                <p:nvSpPr>
                  <p:cNvPr id="1593" name="Line 37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94" name="Line 3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95" name="Line 37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96" name="Line 37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97" name="Line 37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98" name="Line 37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87" name="Group 379"/>
                <p:cNvGrpSpPr>
                  <a:grpSpLocks/>
                </p:cNvGrpSpPr>
                <p:nvPr/>
              </p:nvGrpSpPr>
              <p:grpSpPr bwMode="auto">
                <a:xfrm>
                  <a:off x="2282" y="3811"/>
                  <a:ext cx="260" cy="103"/>
                  <a:chOff x="3024" y="672"/>
                  <a:chExt cx="480" cy="192"/>
                </a:xfrm>
              </p:grpSpPr>
              <p:sp>
                <p:nvSpPr>
                  <p:cNvPr id="1587" name="Line 38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88" name="Line 3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89" name="Line 38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90" name="Line 38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91" name="Line 38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92" name="Line 38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88" name="Group 386"/>
                <p:cNvGrpSpPr>
                  <a:grpSpLocks/>
                </p:cNvGrpSpPr>
                <p:nvPr/>
              </p:nvGrpSpPr>
              <p:grpSpPr bwMode="auto">
                <a:xfrm>
                  <a:off x="2282" y="3936"/>
                  <a:ext cx="260" cy="104"/>
                  <a:chOff x="3024" y="672"/>
                  <a:chExt cx="480" cy="192"/>
                </a:xfrm>
              </p:grpSpPr>
              <p:sp>
                <p:nvSpPr>
                  <p:cNvPr id="1581" name="Line 38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82" name="Line 3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83" name="Line 38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84" name="Line 39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85" name="Line 39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86" name="Line 39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89" name="Group 393"/>
                <p:cNvGrpSpPr>
                  <a:grpSpLocks/>
                </p:cNvGrpSpPr>
                <p:nvPr/>
              </p:nvGrpSpPr>
              <p:grpSpPr bwMode="auto">
                <a:xfrm>
                  <a:off x="2282" y="4060"/>
                  <a:ext cx="260" cy="103"/>
                  <a:chOff x="3024" y="672"/>
                  <a:chExt cx="480" cy="192"/>
                </a:xfrm>
              </p:grpSpPr>
              <p:sp>
                <p:nvSpPr>
                  <p:cNvPr id="1575" name="Line 39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6" name="Line 3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7" name="Line 39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8" name="Line 39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9" name="Line 39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80" name="Line 39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0" name="Group 400"/>
                <p:cNvGrpSpPr>
                  <a:grpSpLocks/>
                </p:cNvGrpSpPr>
                <p:nvPr/>
              </p:nvGrpSpPr>
              <p:grpSpPr bwMode="auto">
                <a:xfrm>
                  <a:off x="2282" y="4188"/>
                  <a:ext cx="260" cy="104"/>
                  <a:chOff x="3024" y="672"/>
                  <a:chExt cx="480" cy="192"/>
                </a:xfrm>
              </p:grpSpPr>
              <p:sp>
                <p:nvSpPr>
                  <p:cNvPr id="1569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0" name="Line 4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1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2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3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74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1" name="Group 407"/>
                <p:cNvGrpSpPr>
                  <a:grpSpLocks/>
                </p:cNvGrpSpPr>
                <p:nvPr/>
              </p:nvGrpSpPr>
              <p:grpSpPr bwMode="auto">
                <a:xfrm>
                  <a:off x="2282" y="4318"/>
                  <a:ext cx="260" cy="103"/>
                  <a:chOff x="3024" y="672"/>
                  <a:chExt cx="480" cy="192"/>
                </a:xfrm>
              </p:grpSpPr>
              <p:sp>
                <p:nvSpPr>
                  <p:cNvPr id="1563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64" name="Line 4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65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66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67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68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2" name="Group 414"/>
                <p:cNvGrpSpPr>
                  <a:grpSpLocks/>
                </p:cNvGrpSpPr>
                <p:nvPr/>
              </p:nvGrpSpPr>
              <p:grpSpPr bwMode="auto">
                <a:xfrm>
                  <a:off x="2282" y="4444"/>
                  <a:ext cx="260" cy="104"/>
                  <a:chOff x="3024" y="672"/>
                  <a:chExt cx="480" cy="192"/>
                </a:xfrm>
              </p:grpSpPr>
              <p:sp>
                <p:nvSpPr>
                  <p:cNvPr id="1557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58" name="Line 4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59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60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61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62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3" name="Group 421"/>
                <p:cNvGrpSpPr>
                  <a:grpSpLocks/>
                </p:cNvGrpSpPr>
                <p:nvPr/>
              </p:nvGrpSpPr>
              <p:grpSpPr bwMode="auto">
                <a:xfrm>
                  <a:off x="2282" y="4570"/>
                  <a:ext cx="260" cy="104"/>
                  <a:chOff x="3024" y="672"/>
                  <a:chExt cx="480" cy="192"/>
                </a:xfrm>
              </p:grpSpPr>
              <p:sp>
                <p:nvSpPr>
                  <p:cNvPr id="1551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52" name="Line 4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53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54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55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56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4" name="Group 428"/>
                <p:cNvGrpSpPr>
                  <a:grpSpLocks/>
                </p:cNvGrpSpPr>
                <p:nvPr/>
              </p:nvGrpSpPr>
              <p:grpSpPr bwMode="auto">
                <a:xfrm>
                  <a:off x="2282" y="4700"/>
                  <a:ext cx="260" cy="103"/>
                  <a:chOff x="3024" y="672"/>
                  <a:chExt cx="480" cy="192"/>
                </a:xfrm>
              </p:grpSpPr>
              <p:sp>
                <p:nvSpPr>
                  <p:cNvPr id="1545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6" name="Line 4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7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8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9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50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5" name="Group 435"/>
                <p:cNvGrpSpPr>
                  <a:grpSpLocks/>
                </p:cNvGrpSpPr>
                <p:nvPr/>
              </p:nvGrpSpPr>
              <p:grpSpPr bwMode="auto">
                <a:xfrm>
                  <a:off x="2282" y="4829"/>
                  <a:ext cx="260" cy="104"/>
                  <a:chOff x="3024" y="672"/>
                  <a:chExt cx="480" cy="192"/>
                </a:xfrm>
              </p:grpSpPr>
              <p:sp>
                <p:nvSpPr>
                  <p:cNvPr id="1539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0" name="Line 4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1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2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3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44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6" name="Group 442"/>
                <p:cNvGrpSpPr>
                  <a:grpSpLocks/>
                </p:cNvGrpSpPr>
                <p:nvPr/>
              </p:nvGrpSpPr>
              <p:grpSpPr bwMode="auto">
                <a:xfrm>
                  <a:off x="2282" y="4955"/>
                  <a:ext cx="260" cy="103"/>
                  <a:chOff x="3024" y="672"/>
                  <a:chExt cx="480" cy="192"/>
                </a:xfrm>
              </p:grpSpPr>
              <p:sp>
                <p:nvSpPr>
                  <p:cNvPr id="1533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34" name="Line 4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35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36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37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38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7" name="Group 449"/>
                <p:cNvGrpSpPr>
                  <a:grpSpLocks/>
                </p:cNvGrpSpPr>
                <p:nvPr/>
              </p:nvGrpSpPr>
              <p:grpSpPr bwMode="auto">
                <a:xfrm>
                  <a:off x="2542" y="3102"/>
                  <a:ext cx="258" cy="104"/>
                  <a:chOff x="3024" y="672"/>
                  <a:chExt cx="480" cy="192"/>
                </a:xfrm>
              </p:grpSpPr>
              <p:sp>
                <p:nvSpPr>
                  <p:cNvPr id="1527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28" name="Line 4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29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30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31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32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8" name="Group 456"/>
                <p:cNvGrpSpPr>
                  <a:grpSpLocks/>
                </p:cNvGrpSpPr>
                <p:nvPr/>
              </p:nvGrpSpPr>
              <p:grpSpPr bwMode="auto">
                <a:xfrm>
                  <a:off x="2542" y="3387"/>
                  <a:ext cx="258" cy="104"/>
                  <a:chOff x="3024" y="672"/>
                  <a:chExt cx="480" cy="192"/>
                </a:xfrm>
              </p:grpSpPr>
              <p:sp>
                <p:nvSpPr>
                  <p:cNvPr id="1521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22" name="Line 4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23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24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25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26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399" name="Group 463"/>
                <p:cNvGrpSpPr>
                  <a:grpSpLocks/>
                </p:cNvGrpSpPr>
                <p:nvPr/>
              </p:nvGrpSpPr>
              <p:grpSpPr bwMode="auto">
                <a:xfrm>
                  <a:off x="2542" y="3619"/>
                  <a:ext cx="258" cy="104"/>
                  <a:chOff x="3024" y="672"/>
                  <a:chExt cx="480" cy="192"/>
                </a:xfrm>
              </p:grpSpPr>
              <p:sp>
                <p:nvSpPr>
                  <p:cNvPr id="1515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6" name="Line 4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7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8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9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20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400" name="Group 470"/>
                <p:cNvGrpSpPr>
                  <a:grpSpLocks/>
                </p:cNvGrpSpPr>
                <p:nvPr/>
              </p:nvGrpSpPr>
              <p:grpSpPr bwMode="auto">
                <a:xfrm>
                  <a:off x="2542" y="3852"/>
                  <a:ext cx="258" cy="104"/>
                  <a:chOff x="3024" y="672"/>
                  <a:chExt cx="480" cy="192"/>
                </a:xfrm>
              </p:grpSpPr>
              <p:sp>
                <p:nvSpPr>
                  <p:cNvPr id="1509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0" name="Line 4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1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2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3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14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401" name="Group 477"/>
                <p:cNvGrpSpPr>
                  <a:grpSpLocks/>
                </p:cNvGrpSpPr>
                <p:nvPr/>
              </p:nvGrpSpPr>
              <p:grpSpPr bwMode="auto">
                <a:xfrm>
                  <a:off x="2542" y="4137"/>
                  <a:ext cx="258" cy="104"/>
                  <a:chOff x="3024" y="672"/>
                  <a:chExt cx="480" cy="192"/>
                </a:xfrm>
              </p:grpSpPr>
              <p:sp>
                <p:nvSpPr>
                  <p:cNvPr id="1503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04" name="Line 4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05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06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07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08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402" name="Group 484"/>
                <p:cNvGrpSpPr>
                  <a:grpSpLocks/>
                </p:cNvGrpSpPr>
                <p:nvPr/>
              </p:nvGrpSpPr>
              <p:grpSpPr bwMode="auto">
                <a:xfrm>
                  <a:off x="2542" y="4370"/>
                  <a:ext cx="258" cy="104"/>
                  <a:chOff x="3024" y="672"/>
                  <a:chExt cx="480" cy="192"/>
                </a:xfrm>
              </p:grpSpPr>
              <p:sp>
                <p:nvSpPr>
                  <p:cNvPr id="1497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98" name="Line 4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99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00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01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502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403" name="Group 491"/>
                <p:cNvGrpSpPr>
                  <a:grpSpLocks/>
                </p:cNvGrpSpPr>
                <p:nvPr/>
              </p:nvGrpSpPr>
              <p:grpSpPr bwMode="auto">
                <a:xfrm>
                  <a:off x="2542" y="4602"/>
                  <a:ext cx="258" cy="104"/>
                  <a:chOff x="3024" y="672"/>
                  <a:chExt cx="480" cy="192"/>
                </a:xfrm>
              </p:grpSpPr>
              <p:sp>
                <p:nvSpPr>
                  <p:cNvPr id="1491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92" name="Line 4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93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94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95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96" name="Line 49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404" name="Group 498"/>
                <p:cNvGrpSpPr>
                  <a:grpSpLocks/>
                </p:cNvGrpSpPr>
                <p:nvPr/>
              </p:nvGrpSpPr>
              <p:grpSpPr bwMode="auto">
                <a:xfrm>
                  <a:off x="2542" y="4887"/>
                  <a:ext cx="258" cy="104"/>
                  <a:chOff x="3024" y="672"/>
                  <a:chExt cx="480" cy="192"/>
                </a:xfrm>
              </p:grpSpPr>
              <p:sp>
                <p:nvSpPr>
                  <p:cNvPr id="1485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6" name="Line 5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7" name="Line 50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8" name="Line 50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9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90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405" name="Line 505"/>
                <p:cNvSpPr>
                  <a:spLocks noChangeShapeType="1"/>
                </p:cNvSpPr>
                <p:nvPr/>
              </p:nvSpPr>
              <p:spPr bwMode="auto">
                <a:xfrm>
                  <a:off x="2542" y="315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06" name="Line 506"/>
                <p:cNvSpPr>
                  <a:spLocks noChangeShapeType="1"/>
                </p:cNvSpPr>
                <p:nvPr/>
              </p:nvSpPr>
              <p:spPr bwMode="auto">
                <a:xfrm>
                  <a:off x="2542" y="3412"/>
                  <a:ext cx="0" cy="13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07" name="Line 507"/>
                <p:cNvSpPr>
                  <a:spLocks noChangeShapeType="1"/>
                </p:cNvSpPr>
                <p:nvPr/>
              </p:nvSpPr>
              <p:spPr bwMode="auto">
                <a:xfrm>
                  <a:off x="2542" y="3671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08" name="Line 508"/>
                <p:cNvSpPr>
                  <a:spLocks noChangeShapeType="1"/>
                </p:cNvSpPr>
                <p:nvPr/>
              </p:nvSpPr>
              <p:spPr bwMode="auto">
                <a:xfrm>
                  <a:off x="2542" y="3911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09" name="Line 509"/>
                <p:cNvSpPr>
                  <a:spLocks noChangeShapeType="1"/>
                </p:cNvSpPr>
                <p:nvPr/>
              </p:nvSpPr>
              <p:spPr bwMode="auto">
                <a:xfrm>
                  <a:off x="2542" y="4163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10" name="Line 510"/>
                <p:cNvSpPr>
                  <a:spLocks noChangeShapeType="1"/>
                </p:cNvSpPr>
                <p:nvPr/>
              </p:nvSpPr>
              <p:spPr bwMode="auto">
                <a:xfrm>
                  <a:off x="2542" y="4421"/>
                  <a:ext cx="0" cy="1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11" name="Line 511"/>
                <p:cNvSpPr>
                  <a:spLocks noChangeShapeType="1"/>
                </p:cNvSpPr>
                <p:nvPr/>
              </p:nvSpPr>
              <p:spPr bwMode="auto">
                <a:xfrm>
                  <a:off x="2542" y="467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12" name="Line 512"/>
                <p:cNvSpPr>
                  <a:spLocks noChangeShapeType="1"/>
                </p:cNvSpPr>
                <p:nvPr/>
              </p:nvSpPr>
              <p:spPr bwMode="auto">
                <a:xfrm>
                  <a:off x="2542" y="4930"/>
                  <a:ext cx="0" cy="1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13" name="Line 513"/>
                <p:cNvSpPr>
                  <a:spLocks noChangeShapeType="1"/>
                </p:cNvSpPr>
                <p:nvPr/>
              </p:nvSpPr>
              <p:spPr bwMode="auto">
                <a:xfrm>
                  <a:off x="2800" y="32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14" name="Line 514"/>
                <p:cNvSpPr>
                  <a:spLocks noChangeShapeType="1"/>
                </p:cNvSpPr>
                <p:nvPr/>
              </p:nvSpPr>
              <p:spPr bwMode="auto">
                <a:xfrm>
                  <a:off x="2800" y="3723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15" name="Line 515"/>
                <p:cNvSpPr>
                  <a:spLocks noChangeShapeType="1"/>
                </p:cNvSpPr>
                <p:nvPr/>
              </p:nvSpPr>
              <p:spPr bwMode="auto">
                <a:xfrm>
                  <a:off x="2800" y="4241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16" name="Line 516"/>
                <p:cNvSpPr>
                  <a:spLocks noChangeShapeType="1"/>
                </p:cNvSpPr>
                <p:nvPr/>
              </p:nvSpPr>
              <p:spPr bwMode="auto">
                <a:xfrm>
                  <a:off x="2800" y="47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417" name="Group 517"/>
                <p:cNvGrpSpPr>
                  <a:grpSpLocks/>
                </p:cNvGrpSpPr>
                <p:nvPr/>
              </p:nvGrpSpPr>
              <p:grpSpPr bwMode="auto">
                <a:xfrm>
                  <a:off x="2800" y="4732"/>
                  <a:ext cx="258" cy="104"/>
                  <a:chOff x="3024" y="672"/>
                  <a:chExt cx="480" cy="192"/>
                </a:xfrm>
              </p:grpSpPr>
              <p:sp>
                <p:nvSpPr>
                  <p:cNvPr id="1479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0" name="Line 5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1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2" name="Line 52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3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84" name="Line 52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418" name="Group 524"/>
                <p:cNvGrpSpPr>
                  <a:grpSpLocks/>
                </p:cNvGrpSpPr>
                <p:nvPr/>
              </p:nvGrpSpPr>
              <p:grpSpPr bwMode="auto">
                <a:xfrm>
                  <a:off x="2800" y="4267"/>
                  <a:ext cx="258" cy="103"/>
                  <a:chOff x="3024" y="672"/>
                  <a:chExt cx="480" cy="192"/>
                </a:xfrm>
              </p:grpSpPr>
              <p:sp>
                <p:nvSpPr>
                  <p:cNvPr id="1473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74" name="Line 5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75" name="Line 5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76" name="Line 52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77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78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419" name="Group 531"/>
                <p:cNvGrpSpPr>
                  <a:grpSpLocks/>
                </p:cNvGrpSpPr>
                <p:nvPr/>
              </p:nvGrpSpPr>
              <p:grpSpPr bwMode="auto">
                <a:xfrm>
                  <a:off x="2800" y="3723"/>
                  <a:ext cx="258" cy="103"/>
                  <a:chOff x="3024" y="672"/>
                  <a:chExt cx="480" cy="192"/>
                </a:xfrm>
              </p:grpSpPr>
              <p:sp>
                <p:nvSpPr>
                  <p:cNvPr id="1467" name="Line 53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68" name="Line 5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69" name="Line 5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70" name="Line 53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71" name="Line 53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72" name="Line 53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420" name="Group 538"/>
                <p:cNvGrpSpPr>
                  <a:grpSpLocks/>
                </p:cNvGrpSpPr>
                <p:nvPr/>
              </p:nvGrpSpPr>
              <p:grpSpPr bwMode="auto">
                <a:xfrm>
                  <a:off x="2818" y="3248"/>
                  <a:ext cx="258" cy="104"/>
                  <a:chOff x="3024" y="672"/>
                  <a:chExt cx="480" cy="192"/>
                </a:xfrm>
              </p:grpSpPr>
              <p:sp>
                <p:nvSpPr>
                  <p:cNvPr id="1461" name="Line 53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62" name="Line 5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63" name="Line 5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64" name="Line 54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65" name="Line 54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66" name="Line 54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421" name="Line 545"/>
                <p:cNvSpPr>
                  <a:spLocks noChangeShapeType="1"/>
                </p:cNvSpPr>
                <p:nvPr/>
              </p:nvSpPr>
              <p:spPr bwMode="auto">
                <a:xfrm>
                  <a:off x="3058" y="3335"/>
                  <a:ext cx="0" cy="4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22" name="Line 546"/>
                <p:cNvSpPr>
                  <a:spLocks noChangeShapeType="1"/>
                </p:cNvSpPr>
                <p:nvPr/>
              </p:nvSpPr>
              <p:spPr bwMode="auto">
                <a:xfrm>
                  <a:off x="3058" y="4370"/>
                  <a:ext cx="0" cy="4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423" name="Group 547"/>
                <p:cNvGrpSpPr>
                  <a:grpSpLocks/>
                </p:cNvGrpSpPr>
                <p:nvPr/>
              </p:nvGrpSpPr>
              <p:grpSpPr bwMode="auto">
                <a:xfrm>
                  <a:off x="3058" y="4474"/>
                  <a:ext cx="259" cy="103"/>
                  <a:chOff x="3024" y="672"/>
                  <a:chExt cx="480" cy="192"/>
                </a:xfrm>
              </p:grpSpPr>
              <p:sp>
                <p:nvSpPr>
                  <p:cNvPr id="1455" name="Line 54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6" name="Line 5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7" name="Line 5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8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9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60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424" name="Group 554"/>
                <p:cNvGrpSpPr>
                  <a:grpSpLocks/>
                </p:cNvGrpSpPr>
                <p:nvPr/>
              </p:nvGrpSpPr>
              <p:grpSpPr bwMode="auto">
                <a:xfrm>
                  <a:off x="3058" y="3491"/>
                  <a:ext cx="259" cy="103"/>
                  <a:chOff x="3024" y="672"/>
                  <a:chExt cx="480" cy="192"/>
                </a:xfrm>
              </p:grpSpPr>
              <p:sp>
                <p:nvSpPr>
                  <p:cNvPr id="1449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0" name="Line 5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1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2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3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454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425" name="Line 561"/>
                <p:cNvSpPr>
                  <a:spLocks noChangeShapeType="1"/>
                </p:cNvSpPr>
                <p:nvPr/>
              </p:nvSpPr>
              <p:spPr bwMode="auto">
                <a:xfrm>
                  <a:off x="3317" y="3594"/>
                  <a:ext cx="0" cy="9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26" name="Line 562"/>
                <p:cNvSpPr>
                  <a:spLocks noChangeShapeType="1"/>
                </p:cNvSpPr>
                <p:nvPr/>
              </p:nvSpPr>
              <p:spPr bwMode="auto">
                <a:xfrm>
                  <a:off x="2670" y="2973"/>
                  <a:ext cx="0" cy="19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27" name="Line 563"/>
                <p:cNvSpPr>
                  <a:spLocks noChangeShapeType="1"/>
                </p:cNvSpPr>
                <p:nvPr/>
              </p:nvSpPr>
              <p:spPr bwMode="auto">
                <a:xfrm>
                  <a:off x="2929" y="2973"/>
                  <a:ext cx="0" cy="17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28" name="Line 564"/>
                <p:cNvSpPr>
                  <a:spLocks noChangeShapeType="1"/>
                </p:cNvSpPr>
                <p:nvPr/>
              </p:nvSpPr>
              <p:spPr bwMode="auto">
                <a:xfrm>
                  <a:off x="3188" y="2973"/>
                  <a:ext cx="0" cy="150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29" name="Oval 565"/>
                <p:cNvSpPr>
                  <a:spLocks noChangeArrowheads="1"/>
                </p:cNvSpPr>
                <p:nvPr/>
              </p:nvSpPr>
              <p:spPr bwMode="auto">
                <a:xfrm>
                  <a:off x="2399" y="3154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0" name="Oval 566"/>
                <p:cNvSpPr>
                  <a:spLocks noChangeArrowheads="1"/>
                </p:cNvSpPr>
                <p:nvPr/>
              </p:nvSpPr>
              <p:spPr bwMode="auto">
                <a:xfrm>
                  <a:off x="2403" y="3406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1" name="Oval 567"/>
                <p:cNvSpPr>
                  <a:spLocks noChangeArrowheads="1"/>
                </p:cNvSpPr>
                <p:nvPr/>
              </p:nvSpPr>
              <p:spPr bwMode="auto">
                <a:xfrm>
                  <a:off x="2399" y="3671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2" name="Oval 568"/>
                <p:cNvSpPr>
                  <a:spLocks noChangeArrowheads="1"/>
                </p:cNvSpPr>
                <p:nvPr/>
              </p:nvSpPr>
              <p:spPr bwMode="auto">
                <a:xfrm>
                  <a:off x="2403" y="3908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3" name="Oval 569"/>
                <p:cNvSpPr>
                  <a:spLocks noChangeArrowheads="1"/>
                </p:cNvSpPr>
                <p:nvPr/>
              </p:nvSpPr>
              <p:spPr bwMode="auto">
                <a:xfrm>
                  <a:off x="2403" y="4157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4" name="Oval 570"/>
                <p:cNvSpPr>
                  <a:spLocks noChangeArrowheads="1"/>
                </p:cNvSpPr>
                <p:nvPr/>
              </p:nvSpPr>
              <p:spPr bwMode="auto">
                <a:xfrm>
                  <a:off x="2403" y="4428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5" name="Oval 571"/>
                <p:cNvSpPr>
                  <a:spLocks noChangeArrowheads="1"/>
                </p:cNvSpPr>
                <p:nvPr/>
              </p:nvSpPr>
              <p:spPr bwMode="auto">
                <a:xfrm>
                  <a:off x="2399" y="4667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6" name="Oval 572"/>
                <p:cNvSpPr>
                  <a:spLocks noChangeArrowheads="1"/>
                </p:cNvSpPr>
                <p:nvPr/>
              </p:nvSpPr>
              <p:spPr bwMode="auto">
                <a:xfrm>
                  <a:off x="2399" y="4919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7" name="Oval 573"/>
                <p:cNvSpPr>
                  <a:spLocks noChangeArrowheads="1"/>
                </p:cNvSpPr>
                <p:nvPr/>
              </p:nvSpPr>
              <p:spPr bwMode="auto">
                <a:xfrm>
                  <a:off x="2658" y="33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8" name="Oval 574"/>
                <p:cNvSpPr>
                  <a:spLocks noChangeArrowheads="1"/>
                </p:cNvSpPr>
                <p:nvPr/>
              </p:nvSpPr>
              <p:spPr bwMode="auto">
                <a:xfrm>
                  <a:off x="2661" y="382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39" name="Oval 575"/>
                <p:cNvSpPr>
                  <a:spLocks noChangeArrowheads="1"/>
                </p:cNvSpPr>
                <p:nvPr/>
              </p:nvSpPr>
              <p:spPr bwMode="auto">
                <a:xfrm>
                  <a:off x="2664" y="4338"/>
                  <a:ext cx="26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40" name="Oval 576"/>
                <p:cNvSpPr>
                  <a:spLocks noChangeArrowheads="1"/>
                </p:cNvSpPr>
                <p:nvPr/>
              </p:nvSpPr>
              <p:spPr bwMode="auto">
                <a:xfrm>
                  <a:off x="2661" y="48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41" name="Oval 577"/>
                <p:cNvSpPr>
                  <a:spLocks noChangeArrowheads="1"/>
                </p:cNvSpPr>
                <p:nvPr/>
              </p:nvSpPr>
              <p:spPr bwMode="auto">
                <a:xfrm>
                  <a:off x="2923" y="469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42" name="Oval 578"/>
                <p:cNvSpPr>
                  <a:spLocks noChangeArrowheads="1"/>
                </p:cNvSpPr>
                <p:nvPr/>
              </p:nvSpPr>
              <p:spPr bwMode="auto">
                <a:xfrm>
                  <a:off x="3185" y="4441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43" name="Oval 579"/>
                <p:cNvSpPr>
                  <a:spLocks noChangeArrowheads="1"/>
                </p:cNvSpPr>
                <p:nvPr/>
              </p:nvSpPr>
              <p:spPr bwMode="auto">
                <a:xfrm>
                  <a:off x="2919" y="3690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444" name="Text Box 580"/>
                <p:cNvSpPr txBox="1">
                  <a:spLocks noChangeArrowheads="1"/>
                </p:cNvSpPr>
                <p:nvPr/>
              </p:nvSpPr>
              <p:spPr bwMode="auto">
                <a:xfrm>
                  <a:off x="2179" y="2634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1</a:t>
                  </a:r>
                </a:p>
              </p:txBody>
            </p:sp>
            <p:sp>
              <p:nvSpPr>
                <p:cNvPr id="1445" name="Text Box 581"/>
                <p:cNvSpPr txBox="1">
                  <a:spLocks noChangeArrowheads="1"/>
                </p:cNvSpPr>
                <p:nvPr/>
              </p:nvSpPr>
              <p:spPr bwMode="auto">
                <a:xfrm>
                  <a:off x="2426" y="2637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2</a:t>
                  </a:r>
                </a:p>
              </p:txBody>
            </p:sp>
            <p:sp>
              <p:nvSpPr>
                <p:cNvPr id="1446" name="Text Box 582"/>
                <p:cNvSpPr txBox="1">
                  <a:spLocks noChangeArrowheads="1"/>
                </p:cNvSpPr>
                <p:nvPr/>
              </p:nvSpPr>
              <p:spPr bwMode="auto">
                <a:xfrm>
                  <a:off x="2687" y="2640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3</a:t>
                  </a:r>
                </a:p>
              </p:txBody>
            </p:sp>
            <p:sp>
              <p:nvSpPr>
                <p:cNvPr id="1447" name="Text Box 583"/>
                <p:cNvSpPr txBox="1">
                  <a:spLocks noChangeArrowheads="1"/>
                </p:cNvSpPr>
                <p:nvPr/>
              </p:nvSpPr>
              <p:spPr bwMode="auto">
                <a:xfrm>
                  <a:off x="2956" y="2648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4</a:t>
                  </a:r>
                </a:p>
              </p:txBody>
            </p:sp>
            <p:sp>
              <p:nvSpPr>
                <p:cNvPr id="1448" name="Text Box 584"/>
                <p:cNvSpPr txBox="1">
                  <a:spLocks noChangeArrowheads="1"/>
                </p:cNvSpPr>
                <p:nvPr/>
              </p:nvSpPr>
              <p:spPr bwMode="auto">
                <a:xfrm>
                  <a:off x="2880" y="4917"/>
                  <a:ext cx="563" cy="443"/>
                </a:xfrm>
                <a:prstGeom prst="rect">
                  <a:avLst/>
                </a:prstGeom>
                <a:noFill/>
                <a:ln w="25400" cap="sq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LUT</a:t>
                  </a:r>
                </a:p>
              </p:txBody>
            </p:sp>
          </p:grpSp>
        </p:grpSp>
        <p:grpSp>
          <p:nvGrpSpPr>
            <p:cNvPr id="1629" name="Group 315"/>
            <p:cNvGrpSpPr>
              <a:grpSpLocks/>
            </p:cNvGrpSpPr>
            <p:nvPr/>
          </p:nvGrpSpPr>
          <p:grpSpPr bwMode="auto">
            <a:xfrm>
              <a:off x="6385170" y="4430788"/>
              <a:ext cx="921610" cy="1527324"/>
              <a:chOff x="655" y="2587"/>
              <a:chExt cx="1364" cy="2726"/>
            </a:xfrm>
          </p:grpSpPr>
          <p:sp>
            <p:nvSpPr>
              <p:cNvPr id="1630" name="Line 318"/>
              <p:cNvSpPr>
                <a:spLocks noChangeShapeType="1"/>
              </p:cNvSpPr>
              <p:nvPr/>
            </p:nvSpPr>
            <p:spPr bwMode="auto">
              <a:xfrm>
                <a:off x="1786" y="3965"/>
                <a:ext cx="23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631" name="Group 319"/>
              <p:cNvGrpSpPr>
                <a:grpSpLocks/>
              </p:cNvGrpSpPr>
              <p:nvPr/>
            </p:nvGrpSpPr>
            <p:grpSpPr bwMode="auto">
              <a:xfrm>
                <a:off x="655" y="2587"/>
                <a:ext cx="1264" cy="2726"/>
                <a:chOff x="2179" y="2634"/>
                <a:chExt cx="1264" cy="2726"/>
              </a:xfrm>
            </p:grpSpPr>
            <p:sp>
              <p:nvSpPr>
                <p:cNvPr id="1632" name="Rectangle 320"/>
                <p:cNvSpPr>
                  <a:spLocks noChangeArrowheads="1"/>
                </p:cNvSpPr>
                <p:nvPr/>
              </p:nvSpPr>
              <p:spPr bwMode="auto">
                <a:xfrm>
                  <a:off x="2205" y="310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33" name="Rectangle 321"/>
                <p:cNvSpPr>
                  <a:spLocks noChangeArrowheads="1"/>
                </p:cNvSpPr>
                <p:nvPr/>
              </p:nvSpPr>
              <p:spPr bwMode="auto">
                <a:xfrm>
                  <a:off x="2205" y="3231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34" name="Rectangle 322"/>
                <p:cNvSpPr>
                  <a:spLocks noChangeArrowheads="1"/>
                </p:cNvSpPr>
                <p:nvPr/>
              </p:nvSpPr>
              <p:spPr bwMode="auto">
                <a:xfrm>
                  <a:off x="2205" y="336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35" name="Rectangle 323"/>
                <p:cNvSpPr>
                  <a:spLocks noChangeArrowheads="1"/>
                </p:cNvSpPr>
                <p:nvPr/>
              </p:nvSpPr>
              <p:spPr bwMode="auto">
                <a:xfrm>
                  <a:off x="2205" y="349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36" name="Rectangle 324"/>
                <p:cNvSpPr>
                  <a:spLocks noChangeArrowheads="1"/>
                </p:cNvSpPr>
                <p:nvPr/>
              </p:nvSpPr>
              <p:spPr bwMode="auto">
                <a:xfrm>
                  <a:off x="2205" y="3619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37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05" y="374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38" name="Rectangle 326"/>
                <p:cNvSpPr>
                  <a:spLocks noChangeArrowheads="1"/>
                </p:cNvSpPr>
                <p:nvPr/>
              </p:nvSpPr>
              <p:spPr bwMode="auto">
                <a:xfrm>
                  <a:off x="2205" y="398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39" name="Rectangle 327"/>
                <p:cNvSpPr>
                  <a:spLocks noChangeArrowheads="1"/>
                </p:cNvSpPr>
                <p:nvPr/>
              </p:nvSpPr>
              <p:spPr bwMode="auto">
                <a:xfrm>
                  <a:off x="2205" y="385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40" name="Rectangle 328"/>
                <p:cNvSpPr>
                  <a:spLocks noChangeArrowheads="1"/>
                </p:cNvSpPr>
                <p:nvPr/>
              </p:nvSpPr>
              <p:spPr bwMode="auto">
                <a:xfrm>
                  <a:off x="2205" y="411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41" name="Rectangle 329"/>
                <p:cNvSpPr>
                  <a:spLocks noChangeArrowheads="1"/>
                </p:cNvSpPr>
                <p:nvPr/>
              </p:nvSpPr>
              <p:spPr bwMode="auto">
                <a:xfrm>
                  <a:off x="2205" y="424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42" name="Rectangle 330"/>
                <p:cNvSpPr>
                  <a:spLocks noChangeArrowheads="1"/>
                </p:cNvSpPr>
                <p:nvPr/>
              </p:nvSpPr>
              <p:spPr bwMode="auto">
                <a:xfrm>
                  <a:off x="2205" y="437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43" name="Rectangle 331"/>
                <p:cNvSpPr>
                  <a:spLocks noChangeArrowheads="1"/>
                </p:cNvSpPr>
                <p:nvPr/>
              </p:nvSpPr>
              <p:spPr bwMode="auto">
                <a:xfrm>
                  <a:off x="2205" y="4499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44" name="Rectangle 332"/>
                <p:cNvSpPr>
                  <a:spLocks noChangeArrowheads="1"/>
                </p:cNvSpPr>
                <p:nvPr/>
              </p:nvSpPr>
              <p:spPr bwMode="auto">
                <a:xfrm>
                  <a:off x="2205" y="462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45" name="Rectangle 333"/>
                <p:cNvSpPr>
                  <a:spLocks noChangeArrowheads="1"/>
                </p:cNvSpPr>
                <p:nvPr/>
              </p:nvSpPr>
              <p:spPr bwMode="auto">
                <a:xfrm>
                  <a:off x="2205" y="4755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46" name="Rectangle 334"/>
                <p:cNvSpPr>
                  <a:spLocks noChangeArrowheads="1"/>
                </p:cNvSpPr>
                <p:nvPr/>
              </p:nvSpPr>
              <p:spPr bwMode="auto">
                <a:xfrm>
                  <a:off x="2205" y="4887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47" name="Rectangle 335"/>
                <p:cNvSpPr>
                  <a:spLocks noChangeArrowheads="1"/>
                </p:cNvSpPr>
                <p:nvPr/>
              </p:nvSpPr>
              <p:spPr bwMode="auto">
                <a:xfrm>
                  <a:off x="2205" y="501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648" name="Group 336"/>
                <p:cNvGrpSpPr>
                  <a:grpSpLocks/>
                </p:cNvGrpSpPr>
                <p:nvPr/>
              </p:nvGrpSpPr>
              <p:grpSpPr bwMode="auto">
                <a:xfrm>
                  <a:off x="2282" y="3050"/>
                  <a:ext cx="260" cy="104"/>
                  <a:chOff x="3024" y="672"/>
                  <a:chExt cx="480" cy="192"/>
                </a:xfrm>
              </p:grpSpPr>
              <p:sp>
                <p:nvSpPr>
                  <p:cNvPr id="1891" name="Line 33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92" name="Line 3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93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94" name="Line 3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95" name="Line 34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96" name="Line 34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649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2412" y="2973"/>
                  <a:ext cx="0" cy="19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650" name="Group 344"/>
                <p:cNvGrpSpPr>
                  <a:grpSpLocks/>
                </p:cNvGrpSpPr>
                <p:nvPr/>
              </p:nvGrpSpPr>
              <p:grpSpPr bwMode="auto">
                <a:xfrm>
                  <a:off x="2282" y="3180"/>
                  <a:ext cx="260" cy="103"/>
                  <a:chOff x="3024" y="672"/>
                  <a:chExt cx="480" cy="192"/>
                </a:xfrm>
              </p:grpSpPr>
              <p:sp>
                <p:nvSpPr>
                  <p:cNvPr id="1885" name="Line 34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86" name="Line 3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87" name="Line 34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88" name="Line 34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89" name="Line 34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90" name="Line 3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51" name="Group 351"/>
                <p:cNvGrpSpPr>
                  <a:grpSpLocks/>
                </p:cNvGrpSpPr>
                <p:nvPr/>
              </p:nvGrpSpPr>
              <p:grpSpPr bwMode="auto">
                <a:xfrm>
                  <a:off x="2282" y="3310"/>
                  <a:ext cx="260" cy="102"/>
                  <a:chOff x="3024" y="672"/>
                  <a:chExt cx="480" cy="192"/>
                </a:xfrm>
              </p:grpSpPr>
              <p:sp>
                <p:nvSpPr>
                  <p:cNvPr id="1879" name="Line 35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80" name="Line 3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81" name="Line 35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82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83" name="Line 35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84" name="Line 3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52" name="Group 358"/>
                <p:cNvGrpSpPr>
                  <a:grpSpLocks/>
                </p:cNvGrpSpPr>
                <p:nvPr/>
              </p:nvGrpSpPr>
              <p:grpSpPr bwMode="auto">
                <a:xfrm>
                  <a:off x="2282" y="3438"/>
                  <a:ext cx="260" cy="104"/>
                  <a:chOff x="3024" y="672"/>
                  <a:chExt cx="480" cy="192"/>
                </a:xfrm>
              </p:grpSpPr>
              <p:sp>
                <p:nvSpPr>
                  <p:cNvPr id="1873" name="Line 35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74" name="Line 3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75" name="Line 36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76" name="Line 36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77" name="Line 36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78" name="Line 36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53" name="Group 365"/>
                <p:cNvGrpSpPr>
                  <a:grpSpLocks/>
                </p:cNvGrpSpPr>
                <p:nvPr/>
              </p:nvGrpSpPr>
              <p:grpSpPr bwMode="auto">
                <a:xfrm>
                  <a:off x="2282" y="3568"/>
                  <a:ext cx="260" cy="103"/>
                  <a:chOff x="3024" y="672"/>
                  <a:chExt cx="480" cy="192"/>
                </a:xfrm>
              </p:grpSpPr>
              <p:sp>
                <p:nvSpPr>
                  <p:cNvPr id="1867" name="Line 36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68" name="Line 3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69" name="Line 36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70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71" name="Line 37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72" name="Line 37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54" name="Group 372"/>
                <p:cNvGrpSpPr>
                  <a:grpSpLocks/>
                </p:cNvGrpSpPr>
                <p:nvPr/>
              </p:nvGrpSpPr>
              <p:grpSpPr bwMode="auto">
                <a:xfrm>
                  <a:off x="2282" y="3690"/>
                  <a:ext cx="260" cy="104"/>
                  <a:chOff x="3024" y="672"/>
                  <a:chExt cx="480" cy="192"/>
                </a:xfrm>
              </p:grpSpPr>
              <p:sp>
                <p:nvSpPr>
                  <p:cNvPr id="1861" name="Line 37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62" name="Line 3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63" name="Line 37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64" name="Line 37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65" name="Line 37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66" name="Line 37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55" name="Group 379"/>
                <p:cNvGrpSpPr>
                  <a:grpSpLocks/>
                </p:cNvGrpSpPr>
                <p:nvPr/>
              </p:nvGrpSpPr>
              <p:grpSpPr bwMode="auto">
                <a:xfrm>
                  <a:off x="2282" y="3811"/>
                  <a:ext cx="260" cy="103"/>
                  <a:chOff x="3024" y="672"/>
                  <a:chExt cx="480" cy="192"/>
                </a:xfrm>
              </p:grpSpPr>
              <p:sp>
                <p:nvSpPr>
                  <p:cNvPr id="1855" name="Line 38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6" name="Line 3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7" name="Line 38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8" name="Line 38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9" name="Line 38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60" name="Line 38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56" name="Group 386"/>
                <p:cNvGrpSpPr>
                  <a:grpSpLocks/>
                </p:cNvGrpSpPr>
                <p:nvPr/>
              </p:nvGrpSpPr>
              <p:grpSpPr bwMode="auto">
                <a:xfrm>
                  <a:off x="2282" y="3936"/>
                  <a:ext cx="260" cy="104"/>
                  <a:chOff x="3024" y="672"/>
                  <a:chExt cx="480" cy="192"/>
                </a:xfrm>
              </p:grpSpPr>
              <p:sp>
                <p:nvSpPr>
                  <p:cNvPr id="1849" name="Line 38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0" name="Line 3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1" name="Line 38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2" name="Line 39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3" name="Line 39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54" name="Line 39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57" name="Group 393"/>
                <p:cNvGrpSpPr>
                  <a:grpSpLocks/>
                </p:cNvGrpSpPr>
                <p:nvPr/>
              </p:nvGrpSpPr>
              <p:grpSpPr bwMode="auto">
                <a:xfrm>
                  <a:off x="2282" y="4060"/>
                  <a:ext cx="260" cy="103"/>
                  <a:chOff x="3024" y="672"/>
                  <a:chExt cx="480" cy="192"/>
                </a:xfrm>
              </p:grpSpPr>
              <p:sp>
                <p:nvSpPr>
                  <p:cNvPr id="1843" name="Line 39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44" name="Line 3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45" name="Line 39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46" name="Line 39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47" name="Line 39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48" name="Line 39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58" name="Group 400"/>
                <p:cNvGrpSpPr>
                  <a:grpSpLocks/>
                </p:cNvGrpSpPr>
                <p:nvPr/>
              </p:nvGrpSpPr>
              <p:grpSpPr bwMode="auto">
                <a:xfrm>
                  <a:off x="2282" y="4188"/>
                  <a:ext cx="260" cy="104"/>
                  <a:chOff x="3024" y="672"/>
                  <a:chExt cx="480" cy="192"/>
                </a:xfrm>
              </p:grpSpPr>
              <p:sp>
                <p:nvSpPr>
                  <p:cNvPr id="1837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38" name="Line 4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39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40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41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42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59" name="Group 407"/>
                <p:cNvGrpSpPr>
                  <a:grpSpLocks/>
                </p:cNvGrpSpPr>
                <p:nvPr/>
              </p:nvGrpSpPr>
              <p:grpSpPr bwMode="auto">
                <a:xfrm>
                  <a:off x="2282" y="4318"/>
                  <a:ext cx="260" cy="103"/>
                  <a:chOff x="3024" y="672"/>
                  <a:chExt cx="480" cy="192"/>
                </a:xfrm>
              </p:grpSpPr>
              <p:sp>
                <p:nvSpPr>
                  <p:cNvPr id="1831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32" name="Line 4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33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34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35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36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0" name="Group 414"/>
                <p:cNvGrpSpPr>
                  <a:grpSpLocks/>
                </p:cNvGrpSpPr>
                <p:nvPr/>
              </p:nvGrpSpPr>
              <p:grpSpPr bwMode="auto">
                <a:xfrm>
                  <a:off x="2282" y="4444"/>
                  <a:ext cx="260" cy="104"/>
                  <a:chOff x="3024" y="672"/>
                  <a:chExt cx="480" cy="192"/>
                </a:xfrm>
              </p:grpSpPr>
              <p:sp>
                <p:nvSpPr>
                  <p:cNvPr id="1825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26" name="Line 4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27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28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29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30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1" name="Group 421"/>
                <p:cNvGrpSpPr>
                  <a:grpSpLocks/>
                </p:cNvGrpSpPr>
                <p:nvPr/>
              </p:nvGrpSpPr>
              <p:grpSpPr bwMode="auto">
                <a:xfrm>
                  <a:off x="2282" y="4570"/>
                  <a:ext cx="260" cy="104"/>
                  <a:chOff x="3024" y="672"/>
                  <a:chExt cx="480" cy="192"/>
                </a:xfrm>
              </p:grpSpPr>
              <p:sp>
                <p:nvSpPr>
                  <p:cNvPr id="1819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20" name="Line 4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21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22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23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24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2" name="Group 428"/>
                <p:cNvGrpSpPr>
                  <a:grpSpLocks/>
                </p:cNvGrpSpPr>
                <p:nvPr/>
              </p:nvGrpSpPr>
              <p:grpSpPr bwMode="auto">
                <a:xfrm>
                  <a:off x="2282" y="4700"/>
                  <a:ext cx="260" cy="103"/>
                  <a:chOff x="3024" y="672"/>
                  <a:chExt cx="480" cy="192"/>
                </a:xfrm>
              </p:grpSpPr>
              <p:sp>
                <p:nvSpPr>
                  <p:cNvPr id="1813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14" name="Line 4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15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16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17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18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3" name="Group 435"/>
                <p:cNvGrpSpPr>
                  <a:grpSpLocks/>
                </p:cNvGrpSpPr>
                <p:nvPr/>
              </p:nvGrpSpPr>
              <p:grpSpPr bwMode="auto">
                <a:xfrm>
                  <a:off x="2282" y="4829"/>
                  <a:ext cx="260" cy="104"/>
                  <a:chOff x="3024" y="672"/>
                  <a:chExt cx="480" cy="192"/>
                </a:xfrm>
              </p:grpSpPr>
              <p:sp>
                <p:nvSpPr>
                  <p:cNvPr id="1807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08" name="Line 4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09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10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11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12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4" name="Group 442"/>
                <p:cNvGrpSpPr>
                  <a:grpSpLocks/>
                </p:cNvGrpSpPr>
                <p:nvPr/>
              </p:nvGrpSpPr>
              <p:grpSpPr bwMode="auto">
                <a:xfrm>
                  <a:off x="2282" y="4955"/>
                  <a:ext cx="260" cy="103"/>
                  <a:chOff x="3024" y="672"/>
                  <a:chExt cx="480" cy="192"/>
                </a:xfrm>
              </p:grpSpPr>
              <p:sp>
                <p:nvSpPr>
                  <p:cNvPr id="1801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02" name="Line 4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03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04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05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06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5" name="Group 449"/>
                <p:cNvGrpSpPr>
                  <a:grpSpLocks/>
                </p:cNvGrpSpPr>
                <p:nvPr/>
              </p:nvGrpSpPr>
              <p:grpSpPr bwMode="auto">
                <a:xfrm>
                  <a:off x="2542" y="3102"/>
                  <a:ext cx="258" cy="104"/>
                  <a:chOff x="3024" y="672"/>
                  <a:chExt cx="480" cy="192"/>
                </a:xfrm>
              </p:grpSpPr>
              <p:sp>
                <p:nvSpPr>
                  <p:cNvPr id="1795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6" name="Line 4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7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8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9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800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6" name="Group 456"/>
                <p:cNvGrpSpPr>
                  <a:grpSpLocks/>
                </p:cNvGrpSpPr>
                <p:nvPr/>
              </p:nvGrpSpPr>
              <p:grpSpPr bwMode="auto">
                <a:xfrm>
                  <a:off x="2542" y="3387"/>
                  <a:ext cx="258" cy="104"/>
                  <a:chOff x="3024" y="672"/>
                  <a:chExt cx="480" cy="192"/>
                </a:xfrm>
              </p:grpSpPr>
              <p:sp>
                <p:nvSpPr>
                  <p:cNvPr id="1789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0" name="Line 4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1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2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3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94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7" name="Group 463"/>
                <p:cNvGrpSpPr>
                  <a:grpSpLocks/>
                </p:cNvGrpSpPr>
                <p:nvPr/>
              </p:nvGrpSpPr>
              <p:grpSpPr bwMode="auto">
                <a:xfrm>
                  <a:off x="2542" y="3619"/>
                  <a:ext cx="258" cy="104"/>
                  <a:chOff x="3024" y="672"/>
                  <a:chExt cx="480" cy="192"/>
                </a:xfrm>
              </p:grpSpPr>
              <p:sp>
                <p:nvSpPr>
                  <p:cNvPr id="1783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84" name="Line 4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85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86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87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88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8" name="Group 470"/>
                <p:cNvGrpSpPr>
                  <a:grpSpLocks/>
                </p:cNvGrpSpPr>
                <p:nvPr/>
              </p:nvGrpSpPr>
              <p:grpSpPr bwMode="auto">
                <a:xfrm>
                  <a:off x="2542" y="3852"/>
                  <a:ext cx="258" cy="104"/>
                  <a:chOff x="3024" y="672"/>
                  <a:chExt cx="480" cy="192"/>
                </a:xfrm>
              </p:grpSpPr>
              <p:sp>
                <p:nvSpPr>
                  <p:cNvPr id="1777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78" name="Line 4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79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80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81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82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69" name="Group 477"/>
                <p:cNvGrpSpPr>
                  <a:grpSpLocks/>
                </p:cNvGrpSpPr>
                <p:nvPr/>
              </p:nvGrpSpPr>
              <p:grpSpPr bwMode="auto">
                <a:xfrm>
                  <a:off x="2542" y="4137"/>
                  <a:ext cx="258" cy="104"/>
                  <a:chOff x="3024" y="672"/>
                  <a:chExt cx="480" cy="192"/>
                </a:xfrm>
              </p:grpSpPr>
              <p:sp>
                <p:nvSpPr>
                  <p:cNvPr id="1771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72" name="Line 4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73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74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75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76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70" name="Group 484"/>
                <p:cNvGrpSpPr>
                  <a:grpSpLocks/>
                </p:cNvGrpSpPr>
                <p:nvPr/>
              </p:nvGrpSpPr>
              <p:grpSpPr bwMode="auto">
                <a:xfrm>
                  <a:off x="2542" y="4370"/>
                  <a:ext cx="258" cy="104"/>
                  <a:chOff x="3024" y="672"/>
                  <a:chExt cx="480" cy="192"/>
                </a:xfrm>
              </p:grpSpPr>
              <p:sp>
                <p:nvSpPr>
                  <p:cNvPr id="1765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66" name="Line 4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67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68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69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70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71" name="Group 491"/>
                <p:cNvGrpSpPr>
                  <a:grpSpLocks/>
                </p:cNvGrpSpPr>
                <p:nvPr/>
              </p:nvGrpSpPr>
              <p:grpSpPr bwMode="auto">
                <a:xfrm>
                  <a:off x="2542" y="4602"/>
                  <a:ext cx="258" cy="104"/>
                  <a:chOff x="3024" y="672"/>
                  <a:chExt cx="480" cy="192"/>
                </a:xfrm>
              </p:grpSpPr>
              <p:sp>
                <p:nvSpPr>
                  <p:cNvPr id="1759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60" name="Line 4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61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62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63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64" name="Line 49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72" name="Group 498"/>
                <p:cNvGrpSpPr>
                  <a:grpSpLocks/>
                </p:cNvGrpSpPr>
                <p:nvPr/>
              </p:nvGrpSpPr>
              <p:grpSpPr bwMode="auto">
                <a:xfrm>
                  <a:off x="2542" y="4887"/>
                  <a:ext cx="258" cy="104"/>
                  <a:chOff x="3024" y="672"/>
                  <a:chExt cx="480" cy="192"/>
                </a:xfrm>
              </p:grpSpPr>
              <p:sp>
                <p:nvSpPr>
                  <p:cNvPr id="1753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54" name="Line 5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55" name="Line 50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56" name="Line 50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57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58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673" name="Line 505"/>
                <p:cNvSpPr>
                  <a:spLocks noChangeShapeType="1"/>
                </p:cNvSpPr>
                <p:nvPr/>
              </p:nvSpPr>
              <p:spPr bwMode="auto">
                <a:xfrm>
                  <a:off x="2542" y="315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74" name="Line 506"/>
                <p:cNvSpPr>
                  <a:spLocks noChangeShapeType="1"/>
                </p:cNvSpPr>
                <p:nvPr/>
              </p:nvSpPr>
              <p:spPr bwMode="auto">
                <a:xfrm>
                  <a:off x="2542" y="3412"/>
                  <a:ext cx="0" cy="13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75" name="Line 507"/>
                <p:cNvSpPr>
                  <a:spLocks noChangeShapeType="1"/>
                </p:cNvSpPr>
                <p:nvPr/>
              </p:nvSpPr>
              <p:spPr bwMode="auto">
                <a:xfrm>
                  <a:off x="2542" y="3671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76" name="Line 508"/>
                <p:cNvSpPr>
                  <a:spLocks noChangeShapeType="1"/>
                </p:cNvSpPr>
                <p:nvPr/>
              </p:nvSpPr>
              <p:spPr bwMode="auto">
                <a:xfrm>
                  <a:off x="2542" y="3911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77" name="Line 509"/>
                <p:cNvSpPr>
                  <a:spLocks noChangeShapeType="1"/>
                </p:cNvSpPr>
                <p:nvPr/>
              </p:nvSpPr>
              <p:spPr bwMode="auto">
                <a:xfrm>
                  <a:off x="2542" y="4163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78" name="Line 510"/>
                <p:cNvSpPr>
                  <a:spLocks noChangeShapeType="1"/>
                </p:cNvSpPr>
                <p:nvPr/>
              </p:nvSpPr>
              <p:spPr bwMode="auto">
                <a:xfrm>
                  <a:off x="2542" y="4421"/>
                  <a:ext cx="0" cy="1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79" name="Line 511"/>
                <p:cNvSpPr>
                  <a:spLocks noChangeShapeType="1"/>
                </p:cNvSpPr>
                <p:nvPr/>
              </p:nvSpPr>
              <p:spPr bwMode="auto">
                <a:xfrm>
                  <a:off x="2542" y="467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80" name="Line 512"/>
                <p:cNvSpPr>
                  <a:spLocks noChangeShapeType="1"/>
                </p:cNvSpPr>
                <p:nvPr/>
              </p:nvSpPr>
              <p:spPr bwMode="auto">
                <a:xfrm>
                  <a:off x="2542" y="4930"/>
                  <a:ext cx="0" cy="1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81" name="Line 513"/>
                <p:cNvSpPr>
                  <a:spLocks noChangeShapeType="1"/>
                </p:cNvSpPr>
                <p:nvPr/>
              </p:nvSpPr>
              <p:spPr bwMode="auto">
                <a:xfrm>
                  <a:off x="2800" y="32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82" name="Line 514"/>
                <p:cNvSpPr>
                  <a:spLocks noChangeShapeType="1"/>
                </p:cNvSpPr>
                <p:nvPr/>
              </p:nvSpPr>
              <p:spPr bwMode="auto">
                <a:xfrm>
                  <a:off x="2800" y="3723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83" name="Line 515"/>
                <p:cNvSpPr>
                  <a:spLocks noChangeShapeType="1"/>
                </p:cNvSpPr>
                <p:nvPr/>
              </p:nvSpPr>
              <p:spPr bwMode="auto">
                <a:xfrm>
                  <a:off x="2800" y="4241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84" name="Line 516"/>
                <p:cNvSpPr>
                  <a:spLocks noChangeShapeType="1"/>
                </p:cNvSpPr>
                <p:nvPr/>
              </p:nvSpPr>
              <p:spPr bwMode="auto">
                <a:xfrm>
                  <a:off x="2800" y="47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685" name="Group 517"/>
                <p:cNvGrpSpPr>
                  <a:grpSpLocks/>
                </p:cNvGrpSpPr>
                <p:nvPr/>
              </p:nvGrpSpPr>
              <p:grpSpPr bwMode="auto">
                <a:xfrm>
                  <a:off x="2800" y="4732"/>
                  <a:ext cx="258" cy="104"/>
                  <a:chOff x="3024" y="672"/>
                  <a:chExt cx="480" cy="192"/>
                </a:xfrm>
              </p:grpSpPr>
              <p:sp>
                <p:nvSpPr>
                  <p:cNvPr id="1747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48" name="Line 5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49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50" name="Line 52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51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52" name="Line 52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86" name="Group 524"/>
                <p:cNvGrpSpPr>
                  <a:grpSpLocks/>
                </p:cNvGrpSpPr>
                <p:nvPr/>
              </p:nvGrpSpPr>
              <p:grpSpPr bwMode="auto">
                <a:xfrm>
                  <a:off x="2800" y="4267"/>
                  <a:ext cx="258" cy="103"/>
                  <a:chOff x="3024" y="672"/>
                  <a:chExt cx="480" cy="192"/>
                </a:xfrm>
              </p:grpSpPr>
              <p:sp>
                <p:nvSpPr>
                  <p:cNvPr id="1741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42" name="Line 5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43" name="Line 5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44" name="Line 52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45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46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87" name="Group 531"/>
                <p:cNvGrpSpPr>
                  <a:grpSpLocks/>
                </p:cNvGrpSpPr>
                <p:nvPr/>
              </p:nvGrpSpPr>
              <p:grpSpPr bwMode="auto">
                <a:xfrm>
                  <a:off x="2800" y="3723"/>
                  <a:ext cx="258" cy="103"/>
                  <a:chOff x="3024" y="672"/>
                  <a:chExt cx="480" cy="192"/>
                </a:xfrm>
              </p:grpSpPr>
              <p:sp>
                <p:nvSpPr>
                  <p:cNvPr id="1735" name="Line 53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6" name="Line 5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7" name="Line 5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8" name="Line 53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9" name="Line 53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40" name="Line 53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88" name="Group 538"/>
                <p:cNvGrpSpPr>
                  <a:grpSpLocks/>
                </p:cNvGrpSpPr>
                <p:nvPr/>
              </p:nvGrpSpPr>
              <p:grpSpPr bwMode="auto">
                <a:xfrm>
                  <a:off x="2818" y="3248"/>
                  <a:ext cx="258" cy="104"/>
                  <a:chOff x="3024" y="672"/>
                  <a:chExt cx="480" cy="192"/>
                </a:xfrm>
              </p:grpSpPr>
              <p:sp>
                <p:nvSpPr>
                  <p:cNvPr id="1729" name="Line 53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0" name="Line 5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1" name="Line 5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2" name="Line 54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3" name="Line 54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34" name="Line 54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689" name="Line 545"/>
                <p:cNvSpPr>
                  <a:spLocks noChangeShapeType="1"/>
                </p:cNvSpPr>
                <p:nvPr/>
              </p:nvSpPr>
              <p:spPr bwMode="auto">
                <a:xfrm>
                  <a:off x="3058" y="3335"/>
                  <a:ext cx="0" cy="4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90" name="Line 546"/>
                <p:cNvSpPr>
                  <a:spLocks noChangeShapeType="1"/>
                </p:cNvSpPr>
                <p:nvPr/>
              </p:nvSpPr>
              <p:spPr bwMode="auto">
                <a:xfrm>
                  <a:off x="3058" y="4370"/>
                  <a:ext cx="0" cy="4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691" name="Group 547"/>
                <p:cNvGrpSpPr>
                  <a:grpSpLocks/>
                </p:cNvGrpSpPr>
                <p:nvPr/>
              </p:nvGrpSpPr>
              <p:grpSpPr bwMode="auto">
                <a:xfrm>
                  <a:off x="3058" y="4474"/>
                  <a:ext cx="259" cy="103"/>
                  <a:chOff x="3024" y="672"/>
                  <a:chExt cx="480" cy="192"/>
                </a:xfrm>
              </p:grpSpPr>
              <p:sp>
                <p:nvSpPr>
                  <p:cNvPr id="1723" name="Line 54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24" name="Line 5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25" name="Line 5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26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27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28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692" name="Group 554"/>
                <p:cNvGrpSpPr>
                  <a:grpSpLocks/>
                </p:cNvGrpSpPr>
                <p:nvPr/>
              </p:nvGrpSpPr>
              <p:grpSpPr bwMode="auto">
                <a:xfrm>
                  <a:off x="3058" y="3491"/>
                  <a:ext cx="259" cy="103"/>
                  <a:chOff x="3024" y="672"/>
                  <a:chExt cx="480" cy="192"/>
                </a:xfrm>
              </p:grpSpPr>
              <p:sp>
                <p:nvSpPr>
                  <p:cNvPr id="1717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18" name="Line 5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19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20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21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722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693" name="Line 561"/>
                <p:cNvSpPr>
                  <a:spLocks noChangeShapeType="1"/>
                </p:cNvSpPr>
                <p:nvPr/>
              </p:nvSpPr>
              <p:spPr bwMode="auto">
                <a:xfrm>
                  <a:off x="3317" y="3594"/>
                  <a:ext cx="0" cy="9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94" name="Line 562"/>
                <p:cNvSpPr>
                  <a:spLocks noChangeShapeType="1"/>
                </p:cNvSpPr>
                <p:nvPr/>
              </p:nvSpPr>
              <p:spPr bwMode="auto">
                <a:xfrm>
                  <a:off x="2670" y="2973"/>
                  <a:ext cx="0" cy="19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95" name="Line 563"/>
                <p:cNvSpPr>
                  <a:spLocks noChangeShapeType="1"/>
                </p:cNvSpPr>
                <p:nvPr/>
              </p:nvSpPr>
              <p:spPr bwMode="auto">
                <a:xfrm>
                  <a:off x="2929" y="2973"/>
                  <a:ext cx="0" cy="17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96" name="Line 564"/>
                <p:cNvSpPr>
                  <a:spLocks noChangeShapeType="1"/>
                </p:cNvSpPr>
                <p:nvPr/>
              </p:nvSpPr>
              <p:spPr bwMode="auto">
                <a:xfrm>
                  <a:off x="3188" y="2973"/>
                  <a:ext cx="0" cy="150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97" name="Oval 565"/>
                <p:cNvSpPr>
                  <a:spLocks noChangeArrowheads="1"/>
                </p:cNvSpPr>
                <p:nvPr/>
              </p:nvSpPr>
              <p:spPr bwMode="auto">
                <a:xfrm>
                  <a:off x="2399" y="3154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98" name="Oval 566"/>
                <p:cNvSpPr>
                  <a:spLocks noChangeArrowheads="1"/>
                </p:cNvSpPr>
                <p:nvPr/>
              </p:nvSpPr>
              <p:spPr bwMode="auto">
                <a:xfrm>
                  <a:off x="2403" y="3406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699" name="Oval 567"/>
                <p:cNvSpPr>
                  <a:spLocks noChangeArrowheads="1"/>
                </p:cNvSpPr>
                <p:nvPr/>
              </p:nvSpPr>
              <p:spPr bwMode="auto">
                <a:xfrm>
                  <a:off x="2399" y="3671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0" name="Oval 568"/>
                <p:cNvSpPr>
                  <a:spLocks noChangeArrowheads="1"/>
                </p:cNvSpPr>
                <p:nvPr/>
              </p:nvSpPr>
              <p:spPr bwMode="auto">
                <a:xfrm>
                  <a:off x="2403" y="3908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1" name="Oval 569"/>
                <p:cNvSpPr>
                  <a:spLocks noChangeArrowheads="1"/>
                </p:cNvSpPr>
                <p:nvPr/>
              </p:nvSpPr>
              <p:spPr bwMode="auto">
                <a:xfrm>
                  <a:off x="2403" y="4157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2" name="Oval 570"/>
                <p:cNvSpPr>
                  <a:spLocks noChangeArrowheads="1"/>
                </p:cNvSpPr>
                <p:nvPr/>
              </p:nvSpPr>
              <p:spPr bwMode="auto">
                <a:xfrm>
                  <a:off x="2403" y="4428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3" name="Oval 571"/>
                <p:cNvSpPr>
                  <a:spLocks noChangeArrowheads="1"/>
                </p:cNvSpPr>
                <p:nvPr/>
              </p:nvSpPr>
              <p:spPr bwMode="auto">
                <a:xfrm>
                  <a:off x="2399" y="4667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4" name="Oval 572"/>
                <p:cNvSpPr>
                  <a:spLocks noChangeArrowheads="1"/>
                </p:cNvSpPr>
                <p:nvPr/>
              </p:nvSpPr>
              <p:spPr bwMode="auto">
                <a:xfrm>
                  <a:off x="2399" y="4919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5" name="Oval 573"/>
                <p:cNvSpPr>
                  <a:spLocks noChangeArrowheads="1"/>
                </p:cNvSpPr>
                <p:nvPr/>
              </p:nvSpPr>
              <p:spPr bwMode="auto">
                <a:xfrm>
                  <a:off x="2658" y="33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6" name="Oval 574"/>
                <p:cNvSpPr>
                  <a:spLocks noChangeArrowheads="1"/>
                </p:cNvSpPr>
                <p:nvPr/>
              </p:nvSpPr>
              <p:spPr bwMode="auto">
                <a:xfrm>
                  <a:off x="2661" y="382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7" name="Oval 575"/>
                <p:cNvSpPr>
                  <a:spLocks noChangeArrowheads="1"/>
                </p:cNvSpPr>
                <p:nvPr/>
              </p:nvSpPr>
              <p:spPr bwMode="auto">
                <a:xfrm>
                  <a:off x="2664" y="4338"/>
                  <a:ext cx="26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8" name="Oval 576"/>
                <p:cNvSpPr>
                  <a:spLocks noChangeArrowheads="1"/>
                </p:cNvSpPr>
                <p:nvPr/>
              </p:nvSpPr>
              <p:spPr bwMode="auto">
                <a:xfrm>
                  <a:off x="2661" y="48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09" name="Oval 577"/>
                <p:cNvSpPr>
                  <a:spLocks noChangeArrowheads="1"/>
                </p:cNvSpPr>
                <p:nvPr/>
              </p:nvSpPr>
              <p:spPr bwMode="auto">
                <a:xfrm>
                  <a:off x="2923" y="469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10" name="Oval 578"/>
                <p:cNvSpPr>
                  <a:spLocks noChangeArrowheads="1"/>
                </p:cNvSpPr>
                <p:nvPr/>
              </p:nvSpPr>
              <p:spPr bwMode="auto">
                <a:xfrm>
                  <a:off x="3185" y="4441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11" name="Oval 579"/>
                <p:cNvSpPr>
                  <a:spLocks noChangeArrowheads="1"/>
                </p:cNvSpPr>
                <p:nvPr/>
              </p:nvSpPr>
              <p:spPr bwMode="auto">
                <a:xfrm>
                  <a:off x="2919" y="3690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712" name="Text Box 580"/>
                <p:cNvSpPr txBox="1">
                  <a:spLocks noChangeArrowheads="1"/>
                </p:cNvSpPr>
                <p:nvPr/>
              </p:nvSpPr>
              <p:spPr bwMode="auto">
                <a:xfrm>
                  <a:off x="2179" y="2634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1</a:t>
                  </a:r>
                </a:p>
              </p:txBody>
            </p:sp>
            <p:sp>
              <p:nvSpPr>
                <p:cNvPr id="1713" name="Text Box 581"/>
                <p:cNvSpPr txBox="1">
                  <a:spLocks noChangeArrowheads="1"/>
                </p:cNvSpPr>
                <p:nvPr/>
              </p:nvSpPr>
              <p:spPr bwMode="auto">
                <a:xfrm>
                  <a:off x="2426" y="2637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2</a:t>
                  </a:r>
                </a:p>
              </p:txBody>
            </p:sp>
            <p:sp>
              <p:nvSpPr>
                <p:cNvPr id="1714" name="Text Box 582"/>
                <p:cNvSpPr txBox="1">
                  <a:spLocks noChangeArrowheads="1"/>
                </p:cNvSpPr>
                <p:nvPr/>
              </p:nvSpPr>
              <p:spPr bwMode="auto">
                <a:xfrm>
                  <a:off x="2687" y="2640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3</a:t>
                  </a:r>
                </a:p>
              </p:txBody>
            </p:sp>
            <p:sp>
              <p:nvSpPr>
                <p:cNvPr id="1715" name="Text Box 583"/>
                <p:cNvSpPr txBox="1">
                  <a:spLocks noChangeArrowheads="1"/>
                </p:cNvSpPr>
                <p:nvPr/>
              </p:nvSpPr>
              <p:spPr bwMode="auto">
                <a:xfrm>
                  <a:off x="2956" y="2648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4</a:t>
                  </a:r>
                </a:p>
              </p:txBody>
            </p:sp>
            <p:sp>
              <p:nvSpPr>
                <p:cNvPr id="1716" name="Text Box 584"/>
                <p:cNvSpPr txBox="1">
                  <a:spLocks noChangeArrowheads="1"/>
                </p:cNvSpPr>
                <p:nvPr/>
              </p:nvSpPr>
              <p:spPr bwMode="auto">
                <a:xfrm>
                  <a:off x="2880" y="4917"/>
                  <a:ext cx="563" cy="443"/>
                </a:xfrm>
                <a:prstGeom prst="rect">
                  <a:avLst/>
                </a:prstGeom>
                <a:noFill/>
                <a:ln w="25400" cap="sq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LUT</a:t>
                  </a:r>
                </a:p>
              </p:txBody>
            </p:sp>
          </p:grpSp>
        </p:grpSp>
        <p:grpSp>
          <p:nvGrpSpPr>
            <p:cNvPr id="1897" name="Group 315"/>
            <p:cNvGrpSpPr>
              <a:grpSpLocks/>
            </p:cNvGrpSpPr>
            <p:nvPr/>
          </p:nvGrpSpPr>
          <p:grpSpPr bwMode="auto">
            <a:xfrm>
              <a:off x="7365654" y="4427146"/>
              <a:ext cx="921610" cy="1527324"/>
              <a:chOff x="655" y="2587"/>
              <a:chExt cx="1364" cy="2726"/>
            </a:xfrm>
          </p:grpSpPr>
          <p:sp>
            <p:nvSpPr>
              <p:cNvPr id="1898" name="Line 318"/>
              <p:cNvSpPr>
                <a:spLocks noChangeShapeType="1"/>
              </p:cNvSpPr>
              <p:nvPr/>
            </p:nvSpPr>
            <p:spPr bwMode="auto">
              <a:xfrm>
                <a:off x="1786" y="3965"/>
                <a:ext cx="23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buNone/>
                </a:pPr>
                <a:endParaRPr lang="en-US" dirty="0"/>
              </a:p>
            </p:txBody>
          </p:sp>
          <p:grpSp>
            <p:nvGrpSpPr>
              <p:cNvPr id="1899" name="Group 319"/>
              <p:cNvGrpSpPr>
                <a:grpSpLocks/>
              </p:cNvGrpSpPr>
              <p:nvPr/>
            </p:nvGrpSpPr>
            <p:grpSpPr bwMode="auto">
              <a:xfrm>
                <a:off x="655" y="2587"/>
                <a:ext cx="1264" cy="2726"/>
                <a:chOff x="2179" y="2634"/>
                <a:chExt cx="1264" cy="2726"/>
              </a:xfrm>
            </p:grpSpPr>
            <p:sp>
              <p:nvSpPr>
                <p:cNvPr id="1900" name="Rectangle 320"/>
                <p:cNvSpPr>
                  <a:spLocks noChangeArrowheads="1"/>
                </p:cNvSpPr>
                <p:nvPr/>
              </p:nvSpPr>
              <p:spPr bwMode="auto">
                <a:xfrm>
                  <a:off x="2205" y="310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1" name="Rectangle 321"/>
                <p:cNvSpPr>
                  <a:spLocks noChangeArrowheads="1"/>
                </p:cNvSpPr>
                <p:nvPr/>
              </p:nvSpPr>
              <p:spPr bwMode="auto">
                <a:xfrm>
                  <a:off x="2205" y="3231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2" name="Rectangle 322"/>
                <p:cNvSpPr>
                  <a:spLocks noChangeArrowheads="1"/>
                </p:cNvSpPr>
                <p:nvPr/>
              </p:nvSpPr>
              <p:spPr bwMode="auto">
                <a:xfrm>
                  <a:off x="2205" y="336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3" name="Rectangle 323"/>
                <p:cNvSpPr>
                  <a:spLocks noChangeArrowheads="1"/>
                </p:cNvSpPr>
                <p:nvPr/>
              </p:nvSpPr>
              <p:spPr bwMode="auto">
                <a:xfrm>
                  <a:off x="2205" y="349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4" name="Rectangle 324"/>
                <p:cNvSpPr>
                  <a:spLocks noChangeArrowheads="1"/>
                </p:cNvSpPr>
                <p:nvPr/>
              </p:nvSpPr>
              <p:spPr bwMode="auto">
                <a:xfrm>
                  <a:off x="2205" y="3619"/>
                  <a:ext cx="77" cy="79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5" name="Rectangle 325"/>
                <p:cNvSpPr>
                  <a:spLocks noChangeArrowheads="1"/>
                </p:cNvSpPr>
                <p:nvPr/>
              </p:nvSpPr>
              <p:spPr bwMode="auto">
                <a:xfrm>
                  <a:off x="2205" y="374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6" name="Rectangle 326"/>
                <p:cNvSpPr>
                  <a:spLocks noChangeArrowheads="1"/>
                </p:cNvSpPr>
                <p:nvPr/>
              </p:nvSpPr>
              <p:spPr bwMode="auto">
                <a:xfrm>
                  <a:off x="2205" y="398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7" name="Rectangle 327"/>
                <p:cNvSpPr>
                  <a:spLocks noChangeArrowheads="1"/>
                </p:cNvSpPr>
                <p:nvPr/>
              </p:nvSpPr>
              <p:spPr bwMode="auto">
                <a:xfrm>
                  <a:off x="2205" y="3852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8" name="Rectangle 328"/>
                <p:cNvSpPr>
                  <a:spLocks noChangeArrowheads="1"/>
                </p:cNvSpPr>
                <p:nvPr/>
              </p:nvSpPr>
              <p:spPr bwMode="auto">
                <a:xfrm>
                  <a:off x="2205" y="411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09" name="Rectangle 329"/>
                <p:cNvSpPr>
                  <a:spLocks noChangeArrowheads="1"/>
                </p:cNvSpPr>
                <p:nvPr/>
              </p:nvSpPr>
              <p:spPr bwMode="auto">
                <a:xfrm>
                  <a:off x="2205" y="4241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10" name="Rectangle 330"/>
                <p:cNvSpPr>
                  <a:spLocks noChangeArrowheads="1"/>
                </p:cNvSpPr>
                <p:nvPr/>
              </p:nvSpPr>
              <p:spPr bwMode="auto">
                <a:xfrm>
                  <a:off x="2205" y="437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11" name="Rectangle 331"/>
                <p:cNvSpPr>
                  <a:spLocks noChangeArrowheads="1"/>
                </p:cNvSpPr>
                <p:nvPr/>
              </p:nvSpPr>
              <p:spPr bwMode="auto">
                <a:xfrm>
                  <a:off x="2205" y="4499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12" name="Rectangle 332"/>
                <p:cNvSpPr>
                  <a:spLocks noChangeArrowheads="1"/>
                </p:cNvSpPr>
                <p:nvPr/>
              </p:nvSpPr>
              <p:spPr bwMode="auto">
                <a:xfrm>
                  <a:off x="2205" y="4629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13" name="Rectangle 333"/>
                <p:cNvSpPr>
                  <a:spLocks noChangeArrowheads="1"/>
                </p:cNvSpPr>
                <p:nvPr/>
              </p:nvSpPr>
              <p:spPr bwMode="auto">
                <a:xfrm>
                  <a:off x="2205" y="4755"/>
                  <a:ext cx="77" cy="77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14" name="Rectangle 334"/>
                <p:cNvSpPr>
                  <a:spLocks noChangeArrowheads="1"/>
                </p:cNvSpPr>
                <p:nvPr/>
              </p:nvSpPr>
              <p:spPr bwMode="auto">
                <a:xfrm>
                  <a:off x="2205" y="4887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15" name="Rectangle 335"/>
                <p:cNvSpPr>
                  <a:spLocks noChangeArrowheads="1"/>
                </p:cNvSpPr>
                <p:nvPr/>
              </p:nvSpPr>
              <p:spPr bwMode="auto">
                <a:xfrm>
                  <a:off x="2205" y="5010"/>
                  <a:ext cx="77" cy="78"/>
                </a:xfrm>
                <a:prstGeom prst="rect">
                  <a:avLst/>
                </a:prstGeom>
                <a:solidFill>
                  <a:schemeClr val="bg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916" name="Group 336"/>
                <p:cNvGrpSpPr>
                  <a:grpSpLocks/>
                </p:cNvGrpSpPr>
                <p:nvPr/>
              </p:nvGrpSpPr>
              <p:grpSpPr bwMode="auto">
                <a:xfrm>
                  <a:off x="2282" y="3050"/>
                  <a:ext cx="260" cy="104"/>
                  <a:chOff x="3024" y="672"/>
                  <a:chExt cx="480" cy="192"/>
                </a:xfrm>
              </p:grpSpPr>
              <p:sp>
                <p:nvSpPr>
                  <p:cNvPr id="2159" name="Line 33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60" name="Line 3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61" name="Line 33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62" name="Line 3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63" name="Line 34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64" name="Line 34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917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2412" y="2973"/>
                  <a:ext cx="0" cy="19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918" name="Group 344"/>
                <p:cNvGrpSpPr>
                  <a:grpSpLocks/>
                </p:cNvGrpSpPr>
                <p:nvPr/>
              </p:nvGrpSpPr>
              <p:grpSpPr bwMode="auto">
                <a:xfrm>
                  <a:off x="2282" y="3180"/>
                  <a:ext cx="260" cy="103"/>
                  <a:chOff x="3024" y="672"/>
                  <a:chExt cx="480" cy="192"/>
                </a:xfrm>
              </p:grpSpPr>
              <p:sp>
                <p:nvSpPr>
                  <p:cNvPr id="2153" name="Line 34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54" name="Line 3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55" name="Line 34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56" name="Line 34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57" name="Line 34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58" name="Line 3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19" name="Group 351"/>
                <p:cNvGrpSpPr>
                  <a:grpSpLocks/>
                </p:cNvGrpSpPr>
                <p:nvPr/>
              </p:nvGrpSpPr>
              <p:grpSpPr bwMode="auto">
                <a:xfrm>
                  <a:off x="2282" y="3310"/>
                  <a:ext cx="260" cy="102"/>
                  <a:chOff x="3024" y="672"/>
                  <a:chExt cx="480" cy="192"/>
                </a:xfrm>
              </p:grpSpPr>
              <p:sp>
                <p:nvSpPr>
                  <p:cNvPr id="2147" name="Line 35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48" name="Line 35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49" name="Line 35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50" name="Line 35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51" name="Line 35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52" name="Line 3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0" name="Group 358"/>
                <p:cNvGrpSpPr>
                  <a:grpSpLocks/>
                </p:cNvGrpSpPr>
                <p:nvPr/>
              </p:nvGrpSpPr>
              <p:grpSpPr bwMode="auto">
                <a:xfrm>
                  <a:off x="2282" y="3438"/>
                  <a:ext cx="260" cy="104"/>
                  <a:chOff x="3024" y="672"/>
                  <a:chExt cx="480" cy="192"/>
                </a:xfrm>
              </p:grpSpPr>
              <p:sp>
                <p:nvSpPr>
                  <p:cNvPr id="2141" name="Line 35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42" name="Line 3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43" name="Line 36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44" name="Line 36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45" name="Line 36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46" name="Line 36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1" name="Group 365"/>
                <p:cNvGrpSpPr>
                  <a:grpSpLocks/>
                </p:cNvGrpSpPr>
                <p:nvPr/>
              </p:nvGrpSpPr>
              <p:grpSpPr bwMode="auto">
                <a:xfrm>
                  <a:off x="2282" y="3568"/>
                  <a:ext cx="260" cy="103"/>
                  <a:chOff x="3024" y="672"/>
                  <a:chExt cx="480" cy="192"/>
                </a:xfrm>
              </p:grpSpPr>
              <p:sp>
                <p:nvSpPr>
                  <p:cNvPr id="2135" name="Line 36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6" name="Line 3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7" name="Line 36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8" name="Line 36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9" name="Line 37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40" name="Line 37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2" name="Group 372"/>
                <p:cNvGrpSpPr>
                  <a:grpSpLocks/>
                </p:cNvGrpSpPr>
                <p:nvPr/>
              </p:nvGrpSpPr>
              <p:grpSpPr bwMode="auto">
                <a:xfrm>
                  <a:off x="2282" y="3690"/>
                  <a:ext cx="260" cy="104"/>
                  <a:chOff x="3024" y="672"/>
                  <a:chExt cx="480" cy="192"/>
                </a:xfrm>
              </p:grpSpPr>
              <p:sp>
                <p:nvSpPr>
                  <p:cNvPr id="2129" name="Line 37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0" name="Line 37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1" name="Line 37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2" name="Line 37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3" name="Line 37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34" name="Line 37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3" name="Group 379"/>
                <p:cNvGrpSpPr>
                  <a:grpSpLocks/>
                </p:cNvGrpSpPr>
                <p:nvPr/>
              </p:nvGrpSpPr>
              <p:grpSpPr bwMode="auto">
                <a:xfrm>
                  <a:off x="2282" y="3811"/>
                  <a:ext cx="260" cy="103"/>
                  <a:chOff x="3024" y="672"/>
                  <a:chExt cx="480" cy="192"/>
                </a:xfrm>
              </p:grpSpPr>
              <p:sp>
                <p:nvSpPr>
                  <p:cNvPr id="2123" name="Line 38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24" name="Line 3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25" name="Line 38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26" name="Line 38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27" name="Line 38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28" name="Line 38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4" name="Group 386"/>
                <p:cNvGrpSpPr>
                  <a:grpSpLocks/>
                </p:cNvGrpSpPr>
                <p:nvPr/>
              </p:nvGrpSpPr>
              <p:grpSpPr bwMode="auto">
                <a:xfrm>
                  <a:off x="2282" y="3936"/>
                  <a:ext cx="260" cy="104"/>
                  <a:chOff x="3024" y="672"/>
                  <a:chExt cx="480" cy="192"/>
                </a:xfrm>
              </p:grpSpPr>
              <p:sp>
                <p:nvSpPr>
                  <p:cNvPr id="2117" name="Line 38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18" name="Line 3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19" name="Line 38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20" name="Line 39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21" name="Line 39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22" name="Line 39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5" name="Group 393"/>
                <p:cNvGrpSpPr>
                  <a:grpSpLocks/>
                </p:cNvGrpSpPr>
                <p:nvPr/>
              </p:nvGrpSpPr>
              <p:grpSpPr bwMode="auto">
                <a:xfrm>
                  <a:off x="2282" y="4060"/>
                  <a:ext cx="260" cy="103"/>
                  <a:chOff x="3024" y="672"/>
                  <a:chExt cx="480" cy="192"/>
                </a:xfrm>
              </p:grpSpPr>
              <p:sp>
                <p:nvSpPr>
                  <p:cNvPr id="2111" name="Line 39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12" name="Line 3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13" name="Line 39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14" name="Line 39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15" name="Line 39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16" name="Line 39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6" name="Group 400"/>
                <p:cNvGrpSpPr>
                  <a:grpSpLocks/>
                </p:cNvGrpSpPr>
                <p:nvPr/>
              </p:nvGrpSpPr>
              <p:grpSpPr bwMode="auto">
                <a:xfrm>
                  <a:off x="2282" y="4188"/>
                  <a:ext cx="260" cy="104"/>
                  <a:chOff x="3024" y="672"/>
                  <a:chExt cx="480" cy="192"/>
                </a:xfrm>
              </p:grpSpPr>
              <p:sp>
                <p:nvSpPr>
                  <p:cNvPr id="2105" name="Line 40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6" name="Line 4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7" name="Line 40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8" name="Line 40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9" name="Line 40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10" name="Line 40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7" name="Group 407"/>
                <p:cNvGrpSpPr>
                  <a:grpSpLocks/>
                </p:cNvGrpSpPr>
                <p:nvPr/>
              </p:nvGrpSpPr>
              <p:grpSpPr bwMode="auto">
                <a:xfrm>
                  <a:off x="2282" y="4318"/>
                  <a:ext cx="260" cy="103"/>
                  <a:chOff x="3024" y="672"/>
                  <a:chExt cx="480" cy="192"/>
                </a:xfrm>
              </p:grpSpPr>
              <p:sp>
                <p:nvSpPr>
                  <p:cNvPr id="2099" name="Line 40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0" name="Line 4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1" name="Line 41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2" name="Line 41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3" name="Line 41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104" name="Line 41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8" name="Group 414"/>
                <p:cNvGrpSpPr>
                  <a:grpSpLocks/>
                </p:cNvGrpSpPr>
                <p:nvPr/>
              </p:nvGrpSpPr>
              <p:grpSpPr bwMode="auto">
                <a:xfrm>
                  <a:off x="2282" y="4444"/>
                  <a:ext cx="260" cy="104"/>
                  <a:chOff x="3024" y="672"/>
                  <a:chExt cx="480" cy="192"/>
                </a:xfrm>
              </p:grpSpPr>
              <p:sp>
                <p:nvSpPr>
                  <p:cNvPr id="2093" name="Line 41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94" name="Line 4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95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96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97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98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29" name="Group 421"/>
                <p:cNvGrpSpPr>
                  <a:grpSpLocks/>
                </p:cNvGrpSpPr>
                <p:nvPr/>
              </p:nvGrpSpPr>
              <p:grpSpPr bwMode="auto">
                <a:xfrm>
                  <a:off x="2282" y="4570"/>
                  <a:ext cx="260" cy="104"/>
                  <a:chOff x="3024" y="672"/>
                  <a:chExt cx="480" cy="192"/>
                </a:xfrm>
              </p:grpSpPr>
              <p:sp>
                <p:nvSpPr>
                  <p:cNvPr id="2087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88" name="Line 4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89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90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91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92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0" name="Group 428"/>
                <p:cNvGrpSpPr>
                  <a:grpSpLocks/>
                </p:cNvGrpSpPr>
                <p:nvPr/>
              </p:nvGrpSpPr>
              <p:grpSpPr bwMode="auto">
                <a:xfrm>
                  <a:off x="2282" y="4700"/>
                  <a:ext cx="260" cy="103"/>
                  <a:chOff x="3024" y="672"/>
                  <a:chExt cx="480" cy="192"/>
                </a:xfrm>
              </p:grpSpPr>
              <p:sp>
                <p:nvSpPr>
                  <p:cNvPr id="2081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82" name="Line 4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83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84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85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86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1" name="Group 435"/>
                <p:cNvGrpSpPr>
                  <a:grpSpLocks/>
                </p:cNvGrpSpPr>
                <p:nvPr/>
              </p:nvGrpSpPr>
              <p:grpSpPr bwMode="auto">
                <a:xfrm>
                  <a:off x="2282" y="4829"/>
                  <a:ext cx="260" cy="104"/>
                  <a:chOff x="3024" y="672"/>
                  <a:chExt cx="480" cy="192"/>
                </a:xfrm>
              </p:grpSpPr>
              <p:sp>
                <p:nvSpPr>
                  <p:cNvPr id="2075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6" name="Line 4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7" name="Line 43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8" name="Line 43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9" name="Line 44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80" name="Line 4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2" name="Group 442"/>
                <p:cNvGrpSpPr>
                  <a:grpSpLocks/>
                </p:cNvGrpSpPr>
                <p:nvPr/>
              </p:nvGrpSpPr>
              <p:grpSpPr bwMode="auto">
                <a:xfrm>
                  <a:off x="2282" y="4955"/>
                  <a:ext cx="260" cy="103"/>
                  <a:chOff x="3024" y="672"/>
                  <a:chExt cx="480" cy="192"/>
                </a:xfrm>
              </p:grpSpPr>
              <p:sp>
                <p:nvSpPr>
                  <p:cNvPr id="2069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0" name="Line 4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1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2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3" name="Line 44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74" name="Line 448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3" name="Group 449"/>
                <p:cNvGrpSpPr>
                  <a:grpSpLocks/>
                </p:cNvGrpSpPr>
                <p:nvPr/>
              </p:nvGrpSpPr>
              <p:grpSpPr bwMode="auto">
                <a:xfrm>
                  <a:off x="2542" y="3102"/>
                  <a:ext cx="258" cy="104"/>
                  <a:chOff x="3024" y="672"/>
                  <a:chExt cx="480" cy="192"/>
                </a:xfrm>
              </p:grpSpPr>
              <p:sp>
                <p:nvSpPr>
                  <p:cNvPr id="2063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64" name="Line 45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65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66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67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68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4" name="Group 456"/>
                <p:cNvGrpSpPr>
                  <a:grpSpLocks/>
                </p:cNvGrpSpPr>
                <p:nvPr/>
              </p:nvGrpSpPr>
              <p:grpSpPr bwMode="auto">
                <a:xfrm>
                  <a:off x="2542" y="3387"/>
                  <a:ext cx="258" cy="104"/>
                  <a:chOff x="3024" y="672"/>
                  <a:chExt cx="480" cy="192"/>
                </a:xfrm>
              </p:grpSpPr>
              <p:sp>
                <p:nvSpPr>
                  <p:cNvPr id="2057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58" name="Line 4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59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60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61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62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5" name="Group 463"/>
                <p:cNvGrpSpPr>
                  <a:grpSpLocks/>
                </p:cNvGrpSpPr>
                <p:nvPr/>
              </p:nvGrpSpPr>
              <p:grpSpPr bwMode="auto">
                <a:xfrm>
                  <a:off x="2542" y="3619"/>
                  <a:ext cx="258" cy="104"/>
                  <a:chOff x="3024" y="672"/>
                  <a:chExt cx="480" cy="192"/>
                </a:xfrm>
              </p:grpSpPr>
              <p:sp>
                <p:nvSpPr>
                  <p:cNvPr id="2051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52" name="Line 4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53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54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55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56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6" name="Group 470"/>
                <p:cNvGrpSpPr>
                  <a:grpSpLocks/>
                </p:cNvGrpSpPr>
                <p:nvPr/>
              </p:nvGrpSpPr>
              <p:grpSpPr bwMode="auto">
                <a:xfrm>
                  <a:off x="2542" y="3852"/>
                  <a:ext cx="258" cy="104"/>
                  <a:chOff x="3024" y="672"/>
                  <a:chExt cx="480" cy="192"/>
                </a:xfrm>
              </p:grpSpPr>
              <p:sp>
                <p:nvSpPr>
                  <p:cNvPr id="2045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6" name="Line 4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7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8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9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50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7" name="Group 477"/>
                <p:cNvGrpSpPr>
                  <a:grpSpLocks/>
                </p:cNvGrpSpPr>
                <p:nvPr/>
              </p:nvGrpSpPr>
              <p:grpSpPr bwMode="auto">
                <a:xfrm>
                  <a:off x="2542" y="4137"/>
                  <a:ext cx="258" cy="104"/>
                  <a:chOff x="3024" y="672"/>
                  <a:chExt cx="480" cy="192"/>
                </a:xfrm>
              </p:grpSpPr>
              <p:sp>
                <p:nvSpPr>
                  <p:cNvPr id="2039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0" name="Line 47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1" name="Line 48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2" name="Line 48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3" name="Line 48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44" name="Line 48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8" name="Group 484"/>
                <p:cNvGrpSpPr>
                  <a:grpSpLocks/>
                </p:cNvGrpSpPr>
                <p:nvPr/>
              </p:nvGrpSpPr>
              <p:grpSpPr bwMode="auto">
                <a:xfrm>
                  <a:off x="2542" y="4370"/>
                  <a:ext cx="258" cy="104"/>
                  <a:chOff x="3024" y="672"/>
                  <a:chExt cx="480" cy="192"/>
                </a:xfrm>
              </p:grpSpPr>
              <p:sp>
                <p:nvSpPr>
                  <p:cNvPr id="2033" name="Line 48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34" name="Line 4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35" name="Line 48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36" name="Line 48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37" name="Line 48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38" name="Line 49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39" name="Group 491"/>
                <p:cNvGrpSpPr>
                  <a:grpSpLocks/>
                </p:cNvGrpSpPr>
                <p:nvPr/>
              </p:nvGrpSpPr>
              <p:grpSpPr bwMode="auto">
                <a:xfrm>
                  <a:off x="2542" y="4602"/>
                  <a:ext cx="258" cy="104"/>
                  <a:chOff x="3024" y="672"/>
                  <a:chExt cx="480" cy="192"/>
                </a:xfrm>
              </p:grpSpPr>
              <p:sp>
                <p:nvSpPr>
                  <p:cNvPr id="2027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28" name="Line 4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29" name="Line 49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30" name="Line 49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31" name="Line 49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32" name="Line 49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40" name="Group 498"/>
                <p:cNvGrpSpPr>
                  <a:grpSpLocks/>
                </p:cNvGrpSpPr>
                <p:nvPr/>
              </p:nvGrpSpPr>
              <p:grpSpPr bwMode="auto">
                <a:xfrm>
                  <a:off x="2542" y="4887"/>
                  <a:ext cx="258" cy="104"/>
                  <a:chOff x="3024" y="672"/>
                  <a:chExt cx="480" cy="192"/>
                </a:xfrm>
              </p:grpSpPr>
              <p:sp>
                <p:nvSpPr>
                  <p:cNvPr id="2021" name="Line 49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22" name="Line 5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23" name="Line 50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24" name="Line 50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25" name="Line 50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26" name="Line 50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941" name="Line 505"/>
                <p:cNvSpPr>
                  <a:spLocks noChangeShapeType="1"/>
                </p:cNvSpPr>
                <p:nvPr/>
              </p:nvSpPr>
              <p:spPr bwMode="auto">
                <a:xfrm>
                  <a:off x="2542" y="315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42" name="Line 506"/>
                <p:cNvSpPr>
                  <a:spLocks noChangeShapeType="1"/>
                </p:cNvSpPr>
                <p:nvPr/>
              </p:nvSpPr>
              <p:spPr bwMode="auto">
                <a:xfrm>
                  <a:off x="2542" y="3412"/>
                  <a:ext cx="0" cy="13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43" name="Line 507"/>
                <p:cNvSpPr>
                  <a:spLocks noChangeShapeType="1"/>
                </p:cNvSpPr>
                <p:nvPr/>
              </p:nvSpPr>
              <p:spPr bwMode="auto">
                <a:xfrm>
                  <a:off x="2542" y="3671"/>
                  <a:ext cx="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44" name="Line 508"/>
                <p:cNvSpPr>
                  <a:spLocks noChangeShapeType="1"/>
                </p:cNvSpPr>
                <p:nvPr/>
              </p:nvSpPr>
              <p:spPr bwMode="auto">
                <a:xfrm>
                  <a:off x="2542" y="3911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45" name="Line 509"/>
                <p:cNvSpPr>
                  <a:spLocks noChangeShapeType="1"/>
                </p:cNvSpPr>
                <p:nvPr/>
              </p:nvSpPr>
              <p:spPr bwMode="auto">
                <a:xfrm>
                  <a:off x="2542" y="4163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46" name="Line 510"/>
                <p:cNvSpPr>
                  <a:spLocks noChangeShapeType="1"/>
                </p:cNvSpPr>
                <p:nvPr/>
              </p:nvSpPr>
              <p:spPr bwMode="auto">
                <a:xfrm>
                  <a:off x="2542" y="4421"/>
                  <a:ext cx="0" cy="1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47" name="Line 511"/>
                <p:cNvSpPr>
                  <a:spLocks noChangeShapeType="1"/>
                </p:cNvSpPr>
                <p:nvPr/>
              </p:nvSpPr>
              <p:spPr bwMode="auto">
                <a:xfrm>
                  <a:off x="2542" y="4674"/>
                  <a:ext cx="0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48" name="Line 512"/>
                <p:cNvSpPr>
                  <a:spLocks noChangeShapeType="1"/>
                </p:cNvSpPr>
                <p:nvPr/>
              </p:nvSpPr>
              <p:spPr bwMode="auto">
                <a:xfrm>
                  <a:off x="2542" y="4930"/>
                  <a:ext cx="0" cy="1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49" name="Line 513"/>
                <p:cNvSpPr>
                  <a:spLocks noChangeShapeType="1"/>
                </p:cNvSpPr>
                <p:nvPr/>
              </p:nvSpPr>
              <p:spPr bwMode="auto">
                <a:xfrm>
                  <a:off x="2800" y="32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50" name="Line 514"/>
                <p:cNvSpPr>
                  <a:spLocks noChangeShapeType="1"/>
                </p:cNvSpPr>
                <p:nvPr/>
              </p:nvSpPr>
              <p:spPr bwMode="auto">
                <a:xfrm>
                  <a:off x="2800" y="3723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51" name="Line 515"/>
                <p:cNvSpPr>
                  <a:spLocks noChangeShapeType="1"/>
                </p:cNvSpPr>
                <p:nvPr/>
              </p:nvSpPr>
              <p:spPr bwMode="auto">
                <a:xfrm>
                  <a:off x="2800" y="4241"/>
                  <a:ext cx="0" cy="2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52" name="Line 516"/>
                <p:cNvSpPr>
                  <a:spLocks noChangeShapeType="1"/>
                </p:cNvSpPr>
                <p:nvPr/>
              </p:nvSpPr>
              <p:spPr bwMode="auto">
                <a:xfrm>
                  <a:off x="2800" y="4706"/>
                  <a:ext cx="0" cy="28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953" name="Group 517"/>
                <p:cNvGrpSpPr>
                  <a:grpSpLocks/>
                </p:cNvGrpSpPr>
                <p:nvPr/>
              </p:nvGrpSpPr>
              <p:grpSpPr bwMode="auto">
                <a:xfrm>
                  <a:off x="2800" y="4732"/>
                  <a:ext cx="258" cy="104"/>
                  <a:chOff x="3024" y="672"/>
                  <a:chExt cx="480" cy="192"/>
                </a:xfrm>
              </p:grpSpPr>
              <p:sp>
                <p:nvSpPr>
                  <p:cNvPr id="2015" name="Line 51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6" name="Line 5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7" name="Line 52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8" name="Line 52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9" name="Line 52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20" name="Line 52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54" name="Group 524"/>
                <p:cNvGrpSpPr>
                  <a:grpSpLocks/>
                </p:cNvGrpSpPr>
                <p:nvPr/>
              </p:nvGrpSpPr>
              <p:grpSpPr bwMode="auto">
                <a:xfrm>
                  <a:off x="2800" y="4267"/>
                  <a:ext cx="258" cy="103"/>
                  <a:chOff x="3024" y="672"/>
                  <a:chExt cx="480" cy="192"/>
                </a:xfrm>
              </p:grpSpPr>
              <p:sp>
                <p:nvSpPr>
                  <p:cNvPr id="2009" name="Line 52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0" name="Line 5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1" name="Line 52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2" name="Line 52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3" name="Line 52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14" name="Line 53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55" name="Group 531"/>
                <p:cNvGrpSpPr>
                  <a:grpSpLocks/>
                </p:cNvGrpSpPr>
                <p:nvPr/>
              </p:nvGrpSpPr>
              <p:grpSpPr bwMode="auto">
                <a:xfrm>
                  <a:off x="2800" y="3723"/>
                  <a:ext cx="258" cy="103"/>
                  <a:chOff x="3024" y="672"/>
                  <a:chExt cx="480" cy="192"/>
                </a:xfrm>
              </p:grpSpPr>
              <p:sp>
                <p:nvSpPr>
                  <p:cNvPr id="2003" name="Line 532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04" name="Line 53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05" name="Line 53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06" name="Line 535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07" name="Line 536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08" name="Line 53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56" name="Group 538"/>
                <p:cNvGrpSpPr>
                  <a:grpSpLocks/>
                </p:cNvGrpSpPr>
                <p:nvPr/>
              </p:nvGrpSpPr>
              <p:grpSpPr bwMode="auto">
                <a:xfrm>
                  <a:off x="2818" y="3248"/>
                  <a:ext cx="258" cy="104"/>
                  <a:chOff x="3024" y="672"/>
                  <a:chExt cx="480" cy="192"/>
                </a:xfrm>
              </p:grpSpPr>
              <p:sp>
                <p:nvSpPr>
                  <p:cNvPr id="1997" name="Line 539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98" name="Line 5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99" name="Line 541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00" name="Line 54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01" name="Line 543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2002" name="Line 544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957" name="Line 545"/>
                <p:cNvSpPr>
                  <a:spLocks noChangeShapeType="1"/>
                </p:cNvSpPr>
                <p:nvPr/>
              </p:nvSpPr>
              <p:spPr bwMode="auto">
                <a:xfrm>
                  <a:off x="3058" y="3335"/>
                  <a:ext cx="0" cy="4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58" name="Line 546"/>
                <p:cNvSpPr>
                  <a:spLocks noChangeShapeType="1"/>
                </p:cNvSpPr>
                <p:nvPr/>
              </p:nvSpPr>
              <p:spPr bwMode="auto">
                <a:xfrm>
                  <a:off x="3058" y="4370"/>
                  <a:ext cx="0" cy="46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grpSp>
              <p:nvGrpSpPr>
                <p:cNvPr id="1959" name="Group 547"/>
                <p:cNvGrpSpPr>
                  <a:grpSpLocks/>
                </p:cNvGrpSpPr>
                <p:nvPr/>
              </p:nvGrpSpPr>
              <p:grpSpPr bwMode="auto">
                <a:xfrm>
                  <a:off x="3058" y="4474"/>
                  <a:ext cx="259" cy="103"/>
                  <a:chOff x="3024" y="672"/>
                  <a:chExt cx="480" cy="192"/>
                </a:xfrm>
              </p:grpSpPr>
              <p:sp>
                <p:nvSpPr>
                  <p:cNvPr id="1991" name="Line 548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92" name="Line 54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93" name="Line 55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94" name="Line 551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95" name="Line 552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96" name="Line 553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grpSp>
              <p:nvGrpSpPr>
                <p:cNvPr id="1960" name="Group 554"/>
                <p:cNvGrpSpPr>
                  <a:grpSpLocks/>
                </p:cNvGrpSpPr>
                <p:nvPr/>
              </p:nvGrpSpPr>
              <p:grpSpPr bwMode="auto">
                <a:xfrm>
                  <a:off x="3058" y="3491"/>
                  <a:ext cx="259" cy="103"/>
                  <a:chOff x="3024" y="672"/>
                  <a:chExt cx="480" cy="192"/>
                </a:xfrm>
              </p:grpSpPr>
              <p:sp>
                <p:nvSpPr>
                  <p:cNvPr id="1985" name="Line 555"/>
                  <p:cNvSpPr>
                    <a:spLocks noChangeShapeType="1"/>
                  </p:cNvSpPr>
                  <p:nvPr/>
                </p:nvSpPr>
                <p:spPr bwMode="auto">
                  <a:xfrm>
                    <a:off x="3024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86" name="Line 5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68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87" name="Line 557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720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88" name="Line 558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720"/>
                    <a:ext cx="0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89" name="Line 559"/>
                  <p:cNvSpPr>
                    <a:spLocks noChangeShapeType="1"/>
                  </p:cNvSpPr>
                  <p:nvPr/>
                </p:nvSpPr>
                <p:spPr bwMode="auto">
                  <a:xfrm>
                    <a:off x="3360" y="864"/>
                    <a:ext cx="14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  <p:sp>
                <p:nvSpPr>
                  <p:cNvPr id="1990" name="Line 560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672"/>
                    <a:ext cx="19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pPr>
                      <a:buNone/>
                    </a:pPr>
                    <a:endParaRPr lang="en-US" dirty="0"/>
                  </a:p>
                </p:txBody>
              </p:sp>
            </p:grpSp>
            <p:sp>
              <p:nvSpPr>
                <p:cNvPr id="1961" name="Line 561"/>
                <p:cNvSpPr>
                  <a:spLocks noChangeShapeType="1"/>
                </p:cNvSpPr>
                <p:nvPr/>
              </p:nvSpPr>
              <p:spPr bwMode="auto">
                <a:xfrm>
                  <a:off x="3317" y="3594"/>
                  <a:ext cx="0" cy="9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62" name="Line 562"/>
                <p:cNvSpPr>
                  <a:spLocks noChangeShapeType="1"/>
                </p:cNvSpPr>
                <p:nvPr/>
              </p:nvSpPr>
              <p:spPr bwMode="auto">
                <a:xfrm>
                  <a:off x="2670" y="2973"/>
                  <a:ext cx="0" cy="19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63" name="Line 563"/>
                <p:cNvSpPr>
                  <a:spLocks noChangeShapeType="1"/>
                </p:cNvSpPr>
                <p:nvPr/>
              </p:nvSpPr>
              <p:spPr bwMode="auto">
                <a:xfrm>
                  <a:off x="2929" y="2973"/>
                  <a:ext cx="0" cy="17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64" name="Line 564"/>
                <p:cNvSpPr>
                  <a:spLocks noChangeShapeType="1"/>
                </p:cNvSpPr>
                <p:nvPr/>
              </p:nvSpPr>
              <p:spPr bwMode="auto">
                <a:xfrm>
                  <a:off x="3188" y="2973"/>
                  <a:ext cx="0" cy="150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65" name="Oval 565"/>
                <p:cNvSpPr>
                  <a:spLocks noChangeArrowheads="1"/>
                </p:cNvSpPr>
                <p:nvPr/>
              </p:nvSpPr>
              <p:spPr bwMode="auto">
                <a:xfrm>
                  <a:off x="2399" y="3154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66" name="Oval 566"/>
                <p:cNvSpPr>
                  <a:spLocks noChangeArrowheads="1"/>
                </p:cNvSpPr>
                <p:nvPr/>
              </p:nvSpPr>
              <p:spPr bwMode="auto">
                <a:xfrm>
                  <a:off x="2403" y="3406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67" name="Oval 567"/>
                <p:cNvSpPr>
                  <a:spLocks noChangeArrowheads="1"/>
                </p:cNvSpPr>
                <p:nvPr/>
              </p:nvSpPr>
              <p:spPr bwMode="auto">
                <a:xfrm>
                  <a:off x="2399" y="3671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68" name="Oval 568"/>
                <p:cNvSpPr>
                  <a:spLocks noChangeArrowheads="1"/>
                </p:cNvSpPr>
                <p:nvPr/>
              </p:nvSpPr>
              <p:spPr bwMode="auto">
                <a:xfrm>
                  <a:off x="2403" y="3908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69" name="Oval 569"/>
                <p:cNvSpPr>
                  <a:spLocks noChangeArrowheads="1"/>
                </p:cNvSpPr>
                <p:nvPr/>
              </p:nvSpPr>
              <p:spPr bwMode="auto">
                <a:xfrm>
                  <a:off x="2403" y="4157"/>
                  <a:ext cx="25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0" name="Oval 570"/>
                <p:cNvSpPr>
                  <a:spLocks noChangeArrowheads="1"/>
                </p:cNvSpPr>
                <p:nvPr/>
              </p:nvSpPr>
              <p:spPr bwMode="auto">
                <a:xfrm>
                  <a:off x="2403" y="4428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1" name="Oval 571"/>
                <p:cNvSpPr>
                  <a:spLocks noChangeArrowheads="1"/>
                </p:cNvSpPr>
                <p:nvPr/>
              </p:nvSpPr>
              <p:spPr bwMode="auto">
                <a:xfrm>
                  <a:off x="2399" y="4667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2" name="Oval 572"/>
                <p:cNvSpPr>
                  <a:spLocks noChangeArrowheads="1"/>
                </p:cNvSpPr>
                <p:nvPr/>
              </p:nvSpPr>
              <p:spPr bwMode="auto">
                <a:xfrm>
                  <a:off x="2399" y="4919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3" name="Oval 573"/>
                <p:cNvSpPr>
                  <a:spLocks noChangeArrowheads="1"/>
                </p:cNvSpPr>
                <p:nvPr/>
              </p:nvSpPr>
              <p:spPr bwMode="auto">
                <a:xfrm>
                  <a:off x="2658" y="33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4" name="Oval 574"/>
                <p:cNvSpPr>
                  <a:spLocks noChangeArrowheads="1"/>
                </p:cNvSpPr>
                <p:nvPr/>
              </p:nvSpPr>
              <p:spPr bwMode="auto">
                <a:xfrm>
                  <a:off x="2661" y="382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5" name="Oval 575"/>
                <p:cNvSpPr>
                  <a:spLocks noChangeArrowheads="1"/>
                </p:cNvSpPr>
                <p:nvPr/>
              </p:nvSpPr>
              <p:spPr bwMode="auto">
                <a:xfrm>
                  <a:off x="2664" y="4338"/>
                  <a:ext cx="26" cy="25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6" name="Oval 576"/>
                <p:cNvSpPr>
                  <a:spLocks noChangeArrowheads="1"/>
                </p:cNvSpPr>
                <p:nvPr/>
              </p:nvSpPr>
              <p:spPr bwMode="auto">
                <a:xfrm>
                  <a:off x="2661" y="4855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7" name="Oval 577"/>
                <p:cNvSpPr>
                  <a:spLocks noChangeArrowheads="1"/>
                </p:cNvSpPr>
                <p:nvPr/>
              </p:nvSpPr>
              <p:spPr bwMode="auto">
                <a:xfrm>
                  <a:off x="2923" y="4693"/>
                  <a:ext cx="26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8" name="Oval 578"/>
                <p:cNvSpPr>
                  <a:spLocks noChangeArrowheads="1"/>
                </p:cNvSpPr>
                <p:nvPr/>
              </p:nvSpPr>
              <p:spPr bwMode="auto">
                <a:xfrm>
                  <a:off x="3185" y="4441"/>
                  <a:ext cx="25" cy="26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79" name="Oval 579"/>
                <p:cNvSpPr>
                  <a:spLocks noChangeArrowheads="1"/>
                </p:cNvSpPr>
                <p:nvPr/>
              </p:nvSpPr>
              <p:spPr bwMode="auto">
                <a:xfrm>
                  <a:off x="2919" y="3690"/>
                  <a:ext cx="26" cy="27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buNone/>
                  </a:pPr>
                  <a:endParaRPr lang="en-US" dirty="0"/>
                </a:p>
              </p:txBody>
            </p:sp>
            <p:sp>
              <p:nvSpPr>
                <p:cNvPr id="1980" name="Text Box 580"/>
                <p:cNvSpPr txBox="1">
                  <a:spLocks noChangeArrowheads="1"/>
                </p:cNvSpPr>
                <p:nvPr/>
              </p:nvSpPr>
              <p:spPr bwMode="auto">
                <a:xfrm>
                  <a:off x="2179" y="2634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1</a:t>
                  </a:r>
                </a:p>
              </p:txBody>
            </p:sp>
            <p:sp>
              <p:nvSpPr>
                <p:cNvPr id="1981" name="Text Box 581"/>
                <p:cNvSpPr txBox="1">
                  <a:spLocks noChangeArrowheads="1"/>
                </p:cNvSpPr>
                <p:nvPr/>
              </p:nvSpPr>
              <p:spPr bwMode="auto">
                <a:xfrm>
                  <a:off x="2426" y="2637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2</a:t>
                  </a:r>
                </a:p>
              </p:txBody>
            </p:sp>
            <p:sp>
              <p:nvSpPr>
                <p:cNvPr id="1982" name="Text Box 582"/>
                <p:cNvSpPr txBox="1">
                  <a:spLocks noChangeArrowheads="1"/>
                </p:cNvSpPr>
                <p:nvPr/>
              </p:nvSpPr>
              <p:spPr bwMode="auto">
                <a:xfrm>
                  <a:off x="2687" y="2640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3</a:t>
                  </a:r>
                </a:p>
              </p:txBody>
            </p:sp>
            <p:sp>
              <p:nvSpPr>
                <p:cNvPr id="1983" name="Text Box 583"/>
                <p:cNvSpPr txBox="1">
                  <a:spLocks noChangeArrowheads="1"/>
                </p:cNvSpPr>
                <p:nvPr/>
              </p:nvSpPr>
              <p:spPr bwMode="auto">
                <a:xfrm>
                  <a:off x="2956" y="2648"/>
                  <a:ext cx="385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I</a:t>
                  </a:r>
                  <a:r>
                    <a:rPr lang="en-US" sz="1000" b="1" baseline="-25000" dirty="0">
                      <a:solidFill>
                        <a:schemeClr val="tx1"/>
                      </a:solidFill>
                    </a:rPr>
                    <a:t>4</a:t>
                  </a:r>
                </a:p>
              </p:txBody>
            </p:sp>
            <p:sp>
              <p:nvSpPr>
                <p:cNvPr id="1984" name="Text Box 584"/>
                <p:cNvSpPr txBox="1">
                  <a:spLocks noChangeArrowheads="1"/>
                </p:cNvSpPr>
                <p:nvPr/>
              </p:nvSpPr>
              <p:spPr bwMode="auto">
                <a:xfrm>
                  <a:off x="2880" y="4917"/>
                  <a:ext cx="563" cy="443"/>
                </a:xfrm>
                <a:prstGeom prst="rect">
                  <a:avLst/>
                </a:prstGeom>
                <a:noFill/>
                <a:ln w="25400" cap="sq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000" tIns="46800" rIns="90000" bIns="46800">
                  <a:spAutoFit/>
                </a:bodyPr>
                <a:lstStyle/>
                <a:p>
                  <a:pPr algn="l">
                    <a:spcBef>
                      <a:spcPct val="0"/>
                    </a:spcBef>
                    <a:buNone/>
                  </a:pPr>
                  <a:r>
                    <a:rPr lang="en-US" sz="1000" b="1" dirty="0">
                      <a:solidFill>
                        <a:schemeClr val="tx1"/>
                      </a:solidFill>
                    </a:rPr>
                    <a:t>LUT</a:t>
                  </a:r>
                </a:p>
              </p:txBody>
            </p:sp>
          </p:grpSp>
        </p:grpSp>
        <p:graphicFrame>
          <p:nvGraphicFramePr>
            <p:cNvPr id="2165" name="Object 216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89971785"/>
                </p:ext>
              </p:extLst>
            </p:nvPr>
          </p:nvGraphicFramePr>
          <p:xfrm>
            <a:off x="8366370" y="5114629"/>
            <a:ext cx="677863" cy="7127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60" name="Visio" r:id="rId7" imgW="1061514" imgH="1380888" progId="Visio.Drawing.11">
                    <p:embed/>
                  </p:oleObj>
                </mc:Choice>
                <mc:Fallback>
                  <p:oleObj name="Visio" r:id="rId7" imgW="1061514" imgH="1380888" progId="Visio.Drawing.11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366370" y="5114629"/>
                          <a:ext cx="677863" cy="7127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7" dir="2700000" algn="ctr" rotWithShape="0">
                                  <a:schemeClr val="bg2">
                                    <a:alpha val="74997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Oval 2"/>
            <p:cNvSpPr/>
            <p:nvPr/>
          </p:nvSpPr>
          <p:spPr>
            <a:xfrm>
              <a:off x="4628817" y="4625402"/>
              <a:ext cx="45719" cy="4770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66" name="Oval 2165"/>
            <p:cNvSpPr/>
            <p:nvPr/>
          </p:nvSpPr>
          <p:spPr>
            <a:xfrm>
              <a:off x="5437794" y="3582141"/>
              <a:ext cx="45719" cy="47707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168" name="Elbow Connector 2167"/>
            <p:cNvCxnSpPr>
              <a:stCxn id="2166" idx="6"/>
              <a:endCxn id="3" idx="6"/>
            </p:cNvCxnSpPr>
            <p:nvPr/>
          </p:nvCxnSpPr>
          <p:spPr>
            <a:xfrm flipH="1">
              <a:off x="4674536" y="3605995"/>
              <a:ext cx="808977" cy="1043261"/>
            </a:xfrm>
            <a:prstGeom prst="bentConnector3">
              <a:avLst>
                <a:gd name="adj1" fmla="val -614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3" name="TextBox 1352">
              <a:extLst>
                <a:ext uri="{FF2B5EF4-FFF2-40B4-BE49-F238E27FC236}">
                  <a16:creationId xmlns:a16="http://schemas.microsoft.com/office/drawing/2014/main" id="{C75A82BB-7DB0-453A-A390-C1944C73B0AC}"/>
                </a:ext>
              </a:extLst>
            </p:cNvPr>
            <p:cNvSpPr txBox="1"/>
            <p:nvPr/>
          </p:nvSpPr>
          <p:spPr>
            <a:xfrm>
              <a:off x="793720" y="2438400"/>
              <a:ext cx="374538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User logic: Lookup Table (LUT)</a:t>
              </a:r>
            </a:p>
          </p:txBody>
        </p:sp>
        <p:sp>
          <p:nvSpPr>
            <p:cNvPr id="1354" name="TextBox 1353">
              <a:extLst>
                <a:ext uri="{FF2B5EF4-FFF2-40B4-BE49-F238E27FC236}">
                  <a16:creationId xmlns:a16="http://schemas.microsoft.com/office/drawing/2014/main" id="{475B8578-C4BC-4B45-BC28-70C5B08E05EA}"/>
                </a:ext>
              </a:extLst>
            </p:cNvPr>
            <p:cNvSpPr txBox="1"/>
            <p:nvPr/>
          </p:nvSpPr>
          <p:spPr>
            <a:xfrm>
              <a:off x="4677513" y="3099723"/>
              <a:ext cx="34769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FF00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User logic: Flip-Flop(DFF)</a:t>
              </a:r>
            </a:p>
          </p:txBody>
        </p:sp>
        <p:sp>
          <p:nvSpPr>
            <p:cNvPr id="1355" name="TextBox 1354">
              <a:extLst>
                <a:ext uri="{FF2B5EF4-FFF2-40B4-BE49-F238E27FC236}">
                  <a16:creationId xmlns:a16="http://schemas.microsoft.com/office/drawing/2014/main" id="{FF2BD0E5-1012-41B5-87F0-E8C696A4B6B5}"/>
                </a:ext>
              </a:extLst>
            </p:cNvPr>
            <p:cNvSpPr txBox="1"/>
            <p:nvPr/>
          </p:nvSpPr>
          <p:spPr>
            <a:xfrm>
              <a:off x="108724" y="4340464"/>
              <a:ext cx="2616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rgbClr val="0070C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Configuration bits</a:t>
              </a:r>
            </a:p>
          </p:txBody>
        </p:sp>
        <p:cxnSp>
          <p:nvCxnSpPr>
            <p:cNvPr id="1357" name="Straight Arrow Connector 1356">
              <a:extLst>
                <a:ext uri="{FF2B5EF4-FFF2-40B4-BE49-F238E27FC236}">
                  <a16:creationId xmlns:a16="http://schemas.microsoft.com/office/drawing/2014/main" id="{13D7F2D1-51D7-4A6F-BC53-F24785DD66B6}"/>
                </a:ext>
              </a:extLst>
            </p:cNvPr>
            <p:cNvCxnSpPr>
              <a:endCxn id="22" idx="1"/>
            </p:cNvCxnSpPr>
            <p:nvPr/>
          </p:nvCxnSpPr>
          <p:spPr>
            <a:xfrm flipV="1">
              <a:off x="793720" y="4171318"/>
              <a:ext cx="146184" cy="22321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9" name="Straight Arrow Connector 1358">
              <a:extLst>
                <a:ext uri="{FF2B5EF4-FFF2-40B4-BE49-F238E27FC236}">
                  <a16:creationId xmlns:a16="http://schemas.microsoft.com/office/drawing/2014/main" id="{58BB2135-CA22-4A5A-B614-C174D66113DB}"/>
                </a:ext>
              </a:extLst>
            </p:cNvPr>
            <p:cNvCxnSpPr>
              <a:endCxn id="279" idx="2"/>
            </p:cNvCxnSpPr>
            <p:nvPr/>
          </p:nvCxnSpPr>
          <p:spPr>
            <a:xfrm flipH="1" flipV="1">
              <a:off x="413832" y="4140088"/>
              <a:ext cx="50060" cy="21494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9" name="TextBox 2168">
              <a:extLst>
                <a:ext uri="{FF2B5EF4-FFF2-40B4-BE49-F238E27FC236}">
                  <a16:creationId xmlns:a16="http://schemas.microsoft.com/office/drawing/2014/main" id="{69A2C8A3-CC1D-4053-80EB-74662FEBA660}"/>
                </a:ext>
              </a:extLst>
            </p:cNvPr>
            <p:cNvSpPr txBox="1"/>
            <p:nvPr/>
          </p:nvSpPr>
          <p:spPr>
            <a:xfrm>
              <a:off x="5643107" y="3645076"/>
              <a:ext cx="28660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LUTs and DFFs are contained in configuration logic blocks (CLBs)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47964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11339</TotalTime>
  <Words>2310</Words>
  <Application>Microsoft Office PowerPoint</Application>
  <PresentationFormat>On-screen Show (4:3)</PresentationFormat>
  <Paragraphs>331</Paragraphs>
  <Slides>22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Cambria Math</vt:lpstr>
      <vt:lpstr>Times New Roman</vt:lpstr>
      <vt:lpstr>Wingdings</vt:lpstr>
      <vt:lpstr>Office Theme</vt:lpstr>
      <vt:lpstr>Visio</vt:lpstr>
      <vt:lpstr>SEE Test and Data Analysis for Complex FPGA Systems  </vt:lpstr>
      <vt:lpstr>Acronyms</vt:lpstr>
      <vt:lpstr>Survivability for Mission Critical Applications: Problem Statement</vt:lpstr>
      <vt:lpstr>Additional Notes on Generic SEE Data versus RTD/MFTF SEE Data</vt:lpstr>
      <vt:lpstr>RTD Definition and Considerations</vt:lpstr>
      <vt:lpstr>Representative Tactical Design (RTD) Test Structures and MFTF Test Strategies</vt:lpstr>
      <vt:lpstr>FPGA SEU Cross Section Model</vt:lpstr>
      <vt:lpstr>Embedded View of Mapped Logic</vt:lpstr>
      <vt:lpstr>Generic Test Structures:  Shift Register</vt:lpstr>
      <vt:lpstr>Closer Look:  Shift Register with Manufacturer Inserted Routing Matrix (Hidden Logic)</vt:lpstr>
      <vt:lpstr>RTD Test Structures and MFTF Strategies: Not a Simple Task</vt:lpstr>
      <vt:lpstr>Data Analysis: Easing the process of SEU test and analysis for tactical-design survivability prediction.</vt:lpstr>
      <vt:lpstr>Configuration, Mask, and Essential Bits</vt:lpstr>
      <vt:lpstr>SEU Cross-Sections</vt:lpstr>
      <vt:lpstr>If Upper-bounds Satisfy Mission Reliability/Survivability Requirements, Then No Mitigation is Required.</vt:lpstr>
      <vt:lpstr>Prove It Before You Use It</vt:lpstr>
      <vt:lpstr>Xilinx SEU Test and Analysis: What Can the Manufacturer Provide?  Front-end Proof of Concept</vt:lpstr>
      <vt:lpstr>Xilinx SEU Test and Analysis: What Does The End-User Do with The Data?  Application of Concept</vt:lpstr>
      <vt:lpstr>Kintex UltraScale SEU Cross-Sections</vt:lpstr>
      <vt:lpstr>Mitigation Analysis</vt:lpstr>
      <vt:lpstr>Summary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mdberg</dc:creator>
  <cp:lastModifiedBy>Melanie Berg</cp:lastModifiedBy>
  <cp:revision>161</cp:revision>
  <dcterms:created xsi:type="dcterms:W3CDTF">2019-11-13T11:47:15Z</dcterms:created>
  <dcterms:modified xsi:type="dcterms:W3CDTF">2020-08-26T13:35:56Z</dcterms:modified>
</cp:coreProperties>
</file>